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media/image85.jpg" ContentType="image/gif"/>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handoutMasterIdLst>
    <p:handoutMasterId r:id="rId51"/>
  </p:handoutMasterIdLst>
  <p:sldIdLst>
    <p:sldId id="292" r:id="rId2"/>
    <p:sldId id="352" r:id="rId3"/>
    <p:sldId id="353" r:id="rId4"/>
    <p:sldId id="333" r:id="rId5"/>
    <p:sldId id="376" r:id="rId6"/>
    <p:sldId id="377" r:id="rId7"/>
    <p:sldId id="374" r:id="rId8"/>
    <p:sldId id="378" r:id="rId9"/>
    <p:sldId id="318" r:id="rId10"/>
    <p:sldId id="382" r:id="rId11"/>
    <p:sldId id="368" r:id="rId12"/>
    <p:sldId id="386" r:id="rId13"/>
    <p:sldId id="385" r:id="rId14"/>
    <p:sldId id="316" r:id="rId15"/>
    <p:sldId id="356" r:id="rId16"/>
    <p:sldId id="361" r:id="rId17"/>
    <p:sldId id="370" r:id="rId18"/>
    <p:sldId id="360" r:id="rId19"/>
    <p:sldId id="379" r:id="rId20"/>
    <p:sldId id="380" r:id="rId21"/>
    <p:sldId id="354" r:id="rId22"/>
    <p:sldId id="320" r:id="rId23"/>
    <p:sldId id="365" r:id="rId24"/>
    <p:sldId id="355" r:id="rId25"/>
    <p:sldId id="357" r:id="rId26"/>
    <p:sldId id="363" r:id="rId27"/>
    <p:sldId id="364" r:id="rId28"/>
    <p:sldId id="358" r:id="rId29"/>
    <p:sldId id="367" r:id="rId30"/>
    <p:sldId id="366" r:id="rId31"/>
    <p:sldId id="317" r:id="rId32"/>
    <p:sldId id="371" r:id="rId33"/>
    <p:sldId id="324" r:id="rId34"/>
    <p:sldId id="343" r:id="rId35"/>
    <p:sldId id="381" r:id="rId36"/>
    <p:sldId id="375" r:id="rId37"/>
    <p:sldId id="359" r:id="rId38"/>
    <p:sldId id="372" r:id="rId39"/>
    <p:sldId id="391" r:id="rId40"/>
    <p:sldId id="394" r:id="rId41"/>
    <p:sldId id="346" r:id="rId42"/>
    <p:sldId id="387" r:id="rId43"/>
    <p:sldId id="392" r:id="rId44"/>
    <p:sldId id="395" r:id="rId45"/>
    <p:sldId id="339" r:id="rId46"/>
    <p:sldId id="393" r:id="rId47"/>
    <p:sldId id="383" r:id="rId48"/>
    <p:sldId id="388" r:id="rId49"/>
  </p:sldIdLst>
  <p:sldSz cx="9144000" cy="6858000" type="screen4x3"/>
  <p:notesSz cx="7077075" cy="9051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DD"/>
    <a:srgbClr val="FFFF97"/>
    <a:srgbClr val="FFFFEB"/>
    <a:srgbClr val="FFFF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6557" autoAdjust="0"/>
  </p:normalViewPr>
  <p:slideViewPr>
    <p:cSldViewPr>
      <p:cViewPr varScale="1">
        <p:scale>
          <a:sx n="67" d="100"/>
          <a:sy n="67" d="100"/>
        </p:scale>
        <p:origin x="1644"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52596"/>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52596"/>
          </a:xfrm>
          <a:prstGeom prst="rect">
            <a:avLst/>
          </a:prstGeom>
        </p:spPr>
        <p:txBody>
          <a:bodyPr vert="horz" lIns="93177" tIns="46589" rIns="93177" bIns="46589" rtlCol="0"/>
          <a:lstStyle>
            <a:lvl1pPr algn="r">
              <a:defRPr sz="1200"/>
            </a:lvl1pPr>
          </a:lstStyle>
          <a:p>
            <a:fld id="{30372684-1A8D-4A38-89E3-D06C0DE12218}" type="datetimeFigureOut">
              <a:rPr lang="en-US" smtClean="0"/>
              <a:t>10/22/2018</a:t>
            </a:fld>
            <a:endParaRPr lang="en-US"/>
          </a:p>
        </p:txBody>
      </p:sp>
      <p:sp>
        <p:nvSpPr>
          <p:cNvPr id="4" name="Footer Placeholder 3"/>
          <p:cNvSpPr>
            <a:spLocks noGrp="1"/>
          </p:cNvSpPr>
          <p:nvPr>
            <p:ph type="ftr" sz="quarter" idx="2"/>
          </p:nvPr>
        </p:nvSpPr>
        <p:spPr>
          <a:xfrm>
            <a:off x="0" y="8597758"/>
            <a:ext cx="3066733" cy="452596"/>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597758"/>
            <a:ext cx="3066733" cy="452596"/>
          </a:xfrm>
          <a:prstGeom prst="rect">
            <a:avLst/>
          </a:prstGeom>
        </p:spPr>
        <p:txBody>
          <a:bodyPr vert="horz" lIns="93177" tIns="46589" rIns="93177" bIns="46589" rtlCol="0" anchor="b"/>
          <a:lstStyle>
            <a:lvl1pPr algn="r">
              <a:defRPr sz="1200"/>
            </a:lvl1pPr>
          </a:lstStyle>
          <a:p>
            <a:fld id="{F4340906-B444-475E-A8C2-5CCBDCFB1F94}" type="slidenum">
              <a:rPr lang="en-US" smtClean="0"/>
              <a:t>‹#›</a:t>
            </a:fld>
            <a:endParaRPr lang="en-US"/>
          </a:p>
        </p:txBody>
      </p:sp>
    </p:spTree>
    <p:extLst>
      <p:ext uri="{BB962C8B-B14F-4D97-AF65-F5344CB8AC3E}">
        <p14:creationId xmlns:p14="http://schemas.microsoft.com/office/powerpoint/2010/main" val="12850707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52596"/>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4008705" y="0"/>
            <a:ext cx="3066733" cy="452596"/>
          </a:xfrm>
          <a:prstGeom prst="rect">
            <a:avLst/>
          </a:prstGeom>
        </p:spPr>
        <p:txBody>
          <a:bodyPr vert="horz" lIns="93177" tIns="46589" rIns="93177" bIns="46589" rtlCol="0"/>
          <a:lstStyle>
            <a:lvl1pPr algn="r">
              <a:defRPr sz="1200"/>
            </a:lvl1pPr>
          </a:lstStyle>
          <a:p>
            <a:fld id="{7BDAF593-311E-4087-B1B2-071253CFB582}" type="datetimeFigureOut">
              <a:rPr lang="en-US" smtClean="0"/>
              <a:t>10/22/2018</a:t>
            </a:fld>
            <a:endParaRPr lang="en-US"/>
          </a:p>
        </p:txBody>
      </p:sp>
      <p:sp>
        <p:nvSpPr>
          <p:cNvPr id="4" name="Slide Image Placeholder 3"/>
          <p:cNvSpPr>
            <a:spLocks noGrp="1" noRot="1" noChangeAspect="1"/>
          </p:cNvSpPr>
          <p:nvPr>
            <p:ph type="sldImg" idx="2"/>
          </p:nvPr>
        </p:nvSpPr>
        <p:spPr>
          <a:xfrm>
            <a:off x="1274763" y="677863"/>
            <a:ext cx="4527550" cy="3395662"/>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7708" y="4299665"/>
            <a:ext cx="5661660" cy="4073366"/>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597758"/>
            <a:ext cx="3066733" cy="45259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597758"/>
            <a:ext cx="3066733" cy="452596"/>
          </a:xfrm>
          <a:prstGeom prst="rect">
            <a:avLst/>
          </a:prstGeom>
        </p:spPr>
        <p:txBody>
          <a:bodyPr vert="horz" lIns="93177" tIns="46589" rIns="93177" bIns="46589" rtlCol="0" anchor="b"/>
          <a:lstStyle>
            <a:lvl1pPr algn="r">
              <a:defRPr sz="1200"/>
            </a:lvl1pPr>
          </a:lstStyle>
          <a:p>
            <a:fld id="{394E1D86-DCDA-4A74-A8A0-64245CD367C3}" type="slidenum">
              <a:rPr lang="en-US" smtClean="0"/>
              <a:t>‹#›</a:t>
            </a:fld>
            <a:endParaRPr lang="en-US"/>
          </a:p>
        </p:txBody>
      </p:sp>
    </p:spTree>
    <p:extLst>
      <p:ext uri="{BB962C8B-B14F-4D97-AF65-F5344CB8AC3E}">
        <p14:creationId xmlns:p14="http://schemas.microsoft.com/office/powerpoint/2010/main" val="1067303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4E1D86-DCDA-4A74-A8A0-64245CD367C3}" type="slidenum">
              <a:rPr lang="en-US" smtClean="0"/>
              <a:t>1</a:t>
            </a:fld>
            <a:endParaRPr lang="en-US"/>
          </a:p>
        </p:txBody>
      </p:sp>
    </p:spTree>
    <p:extLst>
      <p:ext uri="{BB962C8B-B14F-4D97-AF65-F5344CB8AC3E}">
        <p14:creationId xmlns:p14="http://schemas.microsoft.com/office/powerpoint/2010/main" val="4276055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4E1D86-DCDA-4A74-A8A0-64245CD367C3}" type="slidenum">
              <a:rPr lang="en-US" smtClean="0"/>
              <a:t>10</a:t>
            </a:fld>
            <a:endParaRPr lang="en-US"/>
          </a:p>
        </p:txBody>
      </p:sp>
    </p:spTree>
    <p:extLst>
      <p:ext uri="{BB962C8B-B14F-4D97-AF65-F5344CB8AC3E}">
        <p14:creationId xmlns:p14="http://schemas.microsoft.com/office/powerpoint/2010/main" val="259069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4E1D86-DCDA-4A74-A8A0-64245CD367C3}" type="slidenum">
              <a:rPr lang="en-US" smtClean="0"/>
              <a:t>11</a:t>
            </a:fld>
            <a:endParaRPr lang="en-US"/>
          </a:p>
        </p:txBody>
      </p:sp>
    </p:spTree>
    <p:extLst>
      <p:ext uri="{BB962C8B-B14F-4D97-AF65-F5344CB8AC3E}">
        <p14:creationId xmlns:p14="http://schemas.microsoft.com/office/powerpoint/2010/main" val="816027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Federal, state, local, and tribal governments have different goals and objectives than those of commercial, non-profit, educational, scientific, and other non-governmental organizations. In addition, many government agencies have legal constraints and statutory authorities that limit the size and scope of what they can and cannot do. The process of first identifying the overarching issue is mandatory to ensure compliance with applicable statutes and mandates. I will discuss this process further in subsequent sections of this report.</a:t>
            </a:r>
            <a:endParaRPr lang="en-US" dirty="0"/>
          </a:p>
        </p:txBody>
      </p:sp>
      <p:sp>
        <p:nvSpPr>
          <p:cNvPr id="4" name="Slide Number Placeholder 3"/>
          <p:cNvSpPr>
            <a:spLocks noGrp="1"/>
          </p:cNvSpPr>
          <p:nvPr>
            <p:ph type="sldNum" sz="quarter" idx="10"/>
          </p:nvPr>
        </p:nvSpPr>
        <p:spPr/>
        <p:txBody>
          <a:bodyPr/>
          <a:lstStyle/>
          <a:p>
            <a:fld id="{394E1D86-DCDA-4A74-A8A0-64245CD367C3}" type="slidenum">
              <a:rPr lang="en-US" smtClean="0"/>
              <a:t>12</a:t>
            </a:fld>
            <a:endParaRPr lang="en-US"/>
          </a:p>
        </p:txBody>
      </p:sp>
    </p:spTree>
    <p:extLst>
      <p:ext uri="{BB962C8B-B14F-4D97-AF65-F5344CB8AC3E}">
        <p14:creationId xmlns:p14="http://schemas.microsoft.com/office/powerpoint/2010/main" val="240682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4E1D86-DCDA-4A74-A8A0-64245CD367C3}" type="slidenum">
              <a:rPr lang="en-US" smtClean="0"/>
              <a:t>13</a:t>
            </a:fld>
            <a:endParaRPr lang="en-US"/>
          </a:p>
        </p:txBody>
      </p:sp>
    </p:spTree>
    <p:extLst>
      <p:ext uri="{BB962C8B-B14F-4D97-AF65-F5344CB8AC3E}">
        <p14:creationId xmlns:p14="http://schemas.microsoft.com/office/powerpoint/2010/main" val="343221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4E1D86-DCDA-4A74-A8A0-64245CD367C3}" type="slidenum">
              <a:rPr lang="en-US" smtClean="0"/>
              <a:t>14</a:t>
            </a:fld>
            <a:endParaRPr lang="en-US"/>
          </a:p>
        </p:txBody>
      </p:sp>
    </p:spTree>
    <p:extLst>
      <p:ext uri="{BB962C8B-B14F-4D97-AF65-F5344CB8AC3E}">
        <p14:creationId xmlns:p14="http://schemas.microsoft.com/office/powerpoint/2010/main" val="4276055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4E1D86-DCDA-4A74-A8A0-64245CD367C3}" type="slidenum">
              <a:rPr lang="en-US" smtClean="0"/>
              <a:t>15</a:t>
            </a:fld>
            <a:endParaRPr lang="en-US"/>
          </a:p>
        </p:txBody>
      </p:sp>
    </p:spTree>
    <p:extLst>
      <p:ext uri="{BB962C8B-B14F-4D97-AF65-F5344CB8AC3E}">
        <p14:creationId xmlns:p14="http://schemas.microsoft.com/office/powerpoint/2010/main" val="812489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4E1D86-DCDA-4A74-A8A0-64245CD367C3}" type="slidenum">
              <a:rPr lang="en-US" smtClean="0"/>
              <a:t>16</a:t>
            </a:fld>
            <a:endParaRPr lang="en-US"/>
          </a:p>
        </p:txBody>
      </p:sp>
    </p:spTree>
    <p:extLst>
      <p:ext uri="{BB962C8B-B14F-4D97-AF65-F5344CB8AC3E}">
        <p14:creationId xmlns:p14="http://schemas.microsoft.com/office/powerpoint/2010/main" val="3715958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4E1D86-DCDA-4A74-A8A0-64245CD367C3}" type="slidenum">
              <a:rPr lang="en-US" smtClean="0"/>
              <a:t>17</a:t>
            </a:fld>
            <a:endParaRPr lang="en-US"/>
          </a:p>
        </p:txBody>
      </p:sp>
    </p:spTree>
    <p:extLst>
      <p:ext uri="{BB962C8B-B14F-4D97-AF65-F5344CB8AC3E}">
        <p14:creationId xmlns:p14="http://schemas.microsoft.com/office/powerpoint/2010/main" val="1566043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4E1D86-DCDA-4A74-A8A0-64245CD367C3}" type="slidenum">
              <a:rPr lang="en-US" smtClean="0"/>
              <a:t>18</a:t>
            </a:fld>
            <a:endParaRPr lang="en-US"/>
          </a:p>
        </p:txBody>
      </p:sp>
    </p:spTree>
    <p:extLst>
      <p:ext uri="{BB962C8B-B14F-4D97-AF65-F5344CB8AC3E}">
        <p14:creationId xmlns:p14="http://schemas.microsoft.com/office/powerpoint/2010/main" val="120402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4E1D86-DCDA-4A74-A8A0-64245CD367C3}" type="slidenum">
              <a:rPr lang="en-US" smtClean="0"/>
              <a:t>19</a:t>
            </a:fld>
            <a:endParaRPr lang="en-US"/>
          </a:p>
        </p:txBody>
      </p:sp>
    </p:spTree>
    <p:extLst>
      <p:ext uri="{BB962C8B-B14F-4D97-AF65-F5344CB8AC3E}">
        <p14:creationId xmlns:p14="http://schemas.microsoft.com/office/powerpoint/2010/main" val="305187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4E1D86-DCDA-4A74-A8A0-64245CD367C3}" type="slidenum">
              <a:rPr lang="en-US" smtClean="0"/>
              <a:t>2</a:t>
            </a:fld>
            <a:endParaRPr lang="en-US"/>
          </a:p>
        </p:txBody>
      </p:sp>
    </p:spTree>
    <p:extLst>
      <p:ext uri="{BB962C8B-B14F-4D97-AF65-F5344CB8AC3E}">
        <p14:creationId xmlns:p14="http://schemas.microsoft.com/office/powerpoint/2010/main" val="164852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4E1D86-DCDA-4A74-A8A0-64245CD367C3}" type="slidenum">
              <a:rPr lang="en-US" smtClean="0"/>
              <a:t>20</a:t>
            </a:fld>
            <a:endParaRPr lang="en-US"/>
          </a:p>
        </p:txBody>
      </p:sp>
    </p:spTree>
    <p:extLst>
      <p:ext uri="{BB962C8B-B14F-4D97-AF65-F5344CB8AC3E}">
        <p14:creationId xmlns:p14="http://schemas.microsoft.com/office/powerpoint/2010/main" val="1359116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4E1D86-DCDA-4A74-A8A0-64245CD367C3}" type="slidenum">
              <a:rPr lang="en-US" smtClean="0"/>
              <a:t>21</a:t>
            </a:fld>
            <a:endParaRPr lang="en-US"/>
          </a:p>
        </p:txBody>
      </p:sp>
    </p:spTree>
    <p:extLst>
      <p:ext uri="{BB962C8B-B14F-4D97-AF65-F5344CB8AC3E}">
        <p14:creationId xmlns:p14="http://schemas.microsoft.com/office/powerpoint/2010/main" val="3357874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4E1D86-DCDA-4A74-A8A0-64245CD367C3}" type="slidenum">
              <a:rPr lang="en-US" smtClean="0"/>
              <a:t>22</a:t>
            </a:fld>
            <a:endParaRPr lang="en-US"/>
          </a:p>
        </p:txBody>
      </p:sp>
    </p:spTree>
    <p:extLst>
      <p:ext uri="{BB962C8B-B14F-4D97-AF65-F5344CB8AC3E}">
        <p14:creationId xmlns:p14="http://schemas.microsoft.com/office/powerpoint/2010/main" val="42760558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4E1D86-DCDA-4A74-A8A0-64245CD367C3}" type="slidenum">
              <a:rPr lang="en-US" smtClean="0"/>
              <a:t>23</a:t>
            </a:fld>
            <a:endParaRPr lang="en-US"/>
          </a:p>
        </p:txBody>
      </p:sp>
    </p:spTree>
    <p:extLst>
      <p:ext uri="{BB962C8B-B14F-4D97-AF65-F5344CB8AC3E}">
        <p14:creationId xmlns:p14="http://schemas.microsoft.com/office/powerpoint/2010/main" val="10686887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4E1D86-DCDA-4A74-A8A0-64245CD367C3}" type="slidenum">
              <a:rPr lang="en-US" smtClean="0"/>
              <a:t>24</a:t>
            </a:fld>
            <a:endParaRPr lang="en-US"/>
          </a:p>
        </p:txBody>
      </p:sp>
    </p:spTree>
    <p:extLst>
      <p:ext uri="{BB962C8B-B14F-4D97-AF65-F5344CB8AC3E}">
        <p14:creationId xmlns:p14="http://schemas.microsoft.com/office/powerpoint/2010/main" val="14085939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4E1D86-DCDA-4A74-A8A0-64245CD367C3}" type="slidenum">
              <a:rPr lang="en-US" smtClean="0"/>
              <a:t>25</a:t>
            </a:fld>
            <a:endParaRPr lang="en-US"/>
          </a:p>
        </p:txBody>
      </p:sp>
    </p:spTree>
    <p:extLst>
      <p:ext uri="{BB962C8B-B14F-4D97-AF65-F5344CB8AC3E}">
        <p14:creationId xmlns:p14="http://schemas.microsoft.com/office/powerpoint/2010/main" val="22055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4E1D86-DCDA-4A74-A8A0-64245CD367C3}" type="slidenum">
              <a:rPr lang="en-US" smtClean="0"/>
              <a:t>26</a:t>
            </a:fld>
            <a:endParaRPr lang="en-US"/>
          </a:p>
        </p:txBody>
      </p:sp>
    </p:spTree>
    <p:extLst>
      <p:ext uri="{BB962C8B-B14F-4D97-AF65-F5344CB8AC3E}">
        <p14:creationId xmlns:p14="http://schemas.microsoft.com/office/powerpoint/2010/main" val="22419785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4E1D86-DCDA-4A74-A8A0-64245CD367C3}" type="slidenum">
              <a:rPr lang="en-US" smtClean="0"/>
              <a:t>27</a:t>
            </a:fld>
            <a:endParaRPr lang="en-US"/>
          </a:p>
        </p:txBody>
      </p:sp>
    </p:spTree>
    <p:extLst>
      <p:ext uri="{BB962C8B-B14F-4D97-AF65-F5344CB8AC3E}">
        <p14:creationId xmlns:p14="http://schemas.microsoft.com/office/powerpoint/2010/main" val="24824133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4E1D86-DCDA-4A74-A8A0-64245CD367C3}" type="slidenum">
              <a:rPr lang="en-US" smtClean="0"/>
              <a:t>28</a:t>
            </a:fld>
            <a:endParaRPr lang="en-US"/>
          </a:p>
        </p:txBody>
      </p:sp>
    </p:spTree>
    <p:extLst>
      <p:ext uri="{BB962C8B-B14F-4D97-AF65-F5344CB8AC3E}">
        <p14:creationId xmlns:p14="http://schemas.microsoft.com/office/powerpoint/2010/main" val="5104231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4E1D86-DCDA-4A74-A8A0-64245CD367C3}" type="slidenum">
              <a:rPr lang="en-US" smtClean="0"/>
              <a:t>29</a:t>
            </a:fld>
            <a:endParaRPr lang="en-US"/>
          </a:p>
        </p:txBody>
      </p:sp>
    </p:spTree>
    <p:extLst>
      <p:ext uri="{BB962C8B-B14F-4D97-AF65-F5344CB8AC3E}">
        <p14:creationId xmlns:p14="http://schemas.microsoft.com/office/powerpoint/2010/main" val="3798187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Million acres of public land</a:t>
            </a:r>
            <a:r>
              <a:rPr lang="en-US" baseline="0" dirty="0" smtClean="0"/>
              <a:t> </a:t>
            </a:r>
            <a:r>
              <a:rPr lang="en-US" dirty="0" smtClean="0"/>
              <a:t>and 3.6 million of Federal Mineral</a:t>
            </a:r>
            <a:r>
              <a:rPr lang="en-US" baseline="0" dirty="0" smtClean="0"/>
              <a:t> Estate</a:t>
            </a:r>
            <a:endParaRPr lang="en-US" dirty="0"/>
          </a:p>
        </p:txBody>
      </p:sp>
      <p:sp>
        <p:nvSpPr>
          <p:cNvPr id="4" name="Slide Number Placeholder 3"/>
          <p:cNvSpPr>
            <a:spLocks noGrp="1"/>
          </p:cNvSpPr>
          <p:nvPr>
            <p:ph type="sldNum" sz="quarter" idx="10"/>
          </p:nvPr>
        </p:nvSpPr>
        <p:spPr/>
        <p:txBody>
          <a:bodyPr/>
          <a:lstStyle/>
          <a:p>
            <a:fld id="{394E1D86-DCDA-4A74-A8A0-64245CD367C3}" type="slidenum">
              <a:rPr lang="en-US" smtClean="0"/>
              <a:t>3</a:t>
            </a:fld>
            <a:endParaRPr lang="en-US"/>
          </a:p>
        </p:txBody>
      </p:sp>
    </p:spTree>
    <p:extLst>
      <p:ext uri="{BB962C8B-B14F-4D97-AF65-F5344CB8AC3E}">
        <p14:creationId xmlns:p14="http://schemas.microsoft.com/office/powerpoint/2010/main" val="11906956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4E1D86-DCDA-4A74-A8A0-64245CD367C3}" type="slidenum">
              <a:rPr lang="en-US" smtClean="0"/>
              <a:t>30</a:t>
            </a:fld>
            <a:endParaRPr lang="en-US"/>
          </a:p>
        </p:txBody>
      </p:sp>
    </p:spTree>
    <p:extLst>
      <p:ext uri="{BB962C8B-B14F-4D97-AF65-F5344CB8AC3E}">
        <p14:creationId xmlns:p14="http://schemas.microsoft.com/office/powerpoint/2010/main" val="34954603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4E1D86-DCDA-4A74-A8A0-64245CD367C3}" type="slidenum">
              <a:rPr lang="en-US" smtClean="0"/>
              <a:t>31</a:t>
            </a:fld>
            <a:endParaRPr lang="en-US"/>
          </a:p>
        </p:txBody>
      </p:sp>
    </p:spTree>
    <p:extLst>
      <p:ext uri="{BB962C8B-B14F-4D97-AF65-F5344CB8AC3E}">
        <p14:creationId xmlns:p14="http://schemas.microsoft.com/office/powerpoint/2010/main" val="42760558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4E1D86-DCDA-4A74-A8A0-64245CD367C3}" type="slidenum">
              <a:rPr lang="en-US" smtClean="0"/>
              <a:t>32</a:t>
            </a:fld>
            <a:endParaRPr lang="en-US"/>
          </a:p>
        </p:txBody>
      </p:sp>
    </p:spTree>
    <p:extLst>
      <p:ext uri="{BB962C8B-B14F-4D97-AF65-F5344CB8AC3E}">
        <p14:creationId xmlns:p14="http://schemas.microsoft.com/office/powerpoint/2010/main" val="7656522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4E1D86-DCDA-4A74-A8A0-64245CD367C3}" type="slidenum">
              <a:rPr lang="en-US" smtClean="0"/>
              <a:t>33</a:t>
            </a:fld>
            <a:endParaRPr lang="en-US"/>
          </a:p>
        </p:txBody>
      </p:sp>
    </p:spTree>
    <p:extLst>
      <p:ext uri="{BB962C8B-B14F-4D97-AF65-F5344CB8AC3E}">
        <p14:creationId xmlns:p14="http://schemas.microsoft.com/office/powerpoint/2010/main" val="42760558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4E1D86-DCDA-4A74-A8A0-64245CD367C3}" type="slidenum">
              <a:rPr lang="en-US" smtClean="0"/>
              <a:t>34</a:t>
            </a:fld>
            <a:endParaRPr lang="en-US"/>
          </a:p>
        </p:txBody>
      </p:sp>
    </p:spTree>
    <p:extLst>
      <p:ext uri="{BB962C8B-B14F-4D97-AF65-F5344CB8AC3E}">
        <p14:creationId xmlns:p14="http://schemas.microsoft.com/office/powerpoint/2010/main" val="31410247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4E1D86-DCDA-4A74-A8A0-64245CD367C3}" type="slidenum">
              <a:rPr lang="en-US" smtClean="0"/>
              <a:t>35</a:t>
            </a:fld>
            <a:endParaRPr lang="en-US"/>
          </a:p>
        </p:txBody>
      </p:sp>
    </p:spTree>
    <p:extLst>
      <p:ext uri="{BB962C8B-B14F-4D97-AF65-F5344CB8AC3E}">
        <p14:creationId xmlns:p14="http://schemas.microsoft.com/office/powerpoint/2010/main" val="15801821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4E1D86-DCDA-4A74-A8A0-64245CD367C3}" type="slidenum">
              <a:rPr lang="en-US" smtClean="0"/>
              <a:t>36</a:t>
            </a:fld>
            <a:endParaRPr lang="en-US"/>
          </a:p>
        </p:txBody>
      </p:sp>
    </p:spTree>
    <p:extLst>
      <p:ext uri="{BB962C8B-B14F-4D97-AF65-F5344CB8AC3E}">
        <p14:creationId xmlns:p14="http://schemas.microsoft.com/office/powerpoint/2010/main" val="23155489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4E1D86-DCDA-4A74-A8A0-64245CD367C3}" type="slidenum">
              <a:rPr lang="en-US" smtClean="0"/>
              <a:t>37</a:t>
            </a:fld>
            <a:endParaRPr lang="en-US"/>
          </a:p>
        </p:txBody>
      </p:sp>
    </p:spTree>
    <p:extLst>
      <p:ext uri="{BB962C8B-B14F-4D97-AF65-F5344CB8AC3E}">
        <p14:creationId xmlns:p14="http://schemas.microsoft.com/office/powerpoint/2010/main" val="9200209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4E1D86-DCDA-4A74-A8A0-64245CD367C3}" type="slidenum">
              <a:rPr lang="en-US" smtClean="0"/>
              <a:t>38</a:t>
            </a:fld>
            <a:endParaRPr lang="en-US"/>
          </a:p>
        </p:txBody>
      </p:sp>
    </p:spTree>
    <p:extLst>
      <p:ext uri="{BB962C8B-B14F-4D97-AF65-F5344CB8AC3E}">
        <p14:creationId xmlns:p14="http://schemas.microsoft.com/office/powerpoint/2010/main" val="16922311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4E1D86-DCDA-4A74-A8A0-64245CD367C3}" type="slidenum">
              <a:rPr lang="en-US" smtClean="0"/>
              <a:t>39</a:t>
            </a:fld>
            <a:endParaRPr lang="en-US"/>
          </a:p>
        </p:txBody>
      </p:sp>
    </p:spTree>
    <p:extLst>
      <p:ext uri="{BB962C8B-B14F-4D97-AF65-F5344CB8AC3E}">
        <p14:creationId xmlns:p14="http://schemas.microsoft.com/office/powerpoint/2010/main" val="2769671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4E1D86-DCDA-4A74-A8A0-64245CD367C3}" type="slidenum">
              <a:rPr lang="en-US" smtClean="0"/>
              <a:t>4</a:t>
            </a:fld>
            <a:endParaRPr lang="en-US"/>
          </a:p>
        </p:txBody>
      </p:sp>
    </p:spTree>
    <p:extLst>
      <p:ext uri="{BB962C8B-B14F-4D97-AF65-F5344CB8AC3E}">
        <p14:creationId xmlns:p14="http://schemas.microsoft.com/office/powerpoint/2010/main" val="42760558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4E1D86-DCDA-4A74-A8A0-64245CD367C3}" type="slidenum">
              <a:rPr lang="en-US" smtClean="0"/>
              <a:t>40</a:t>
            </a:fld>
            <a:endParaRPr lang="en-US"/>
          </a:p>
        </p:txBody>
      </p:sp>
    </p:spTree>
    <p:extLst>
      <p:ext uri="{BB962C8B-B14F-4D97-AF65-F5344CB8AC3E}">
        <p14:creationId xmlns:p14="http://schemas.microsoft.com/office/powerpoint/2010/main" val="1556889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446,000 </a:t>
            </a:r>
            <a:r>
              <a:rPr lang="en-US" dirty="0" err="1" smtClean="0"/>
              <a:t>lbs</a:t>
            </a:r>
            <a:r>
              <a:rPr lang="en-US" dirty="0" smtClean="0"/>
              <a:t> of trash</a:t>
            </a:r>
            <a:r>
              <a:rPr lang="en-US" baseline="0" dirty="0" smtClean="0"/>
              <a:t> = </a:t>
            </a:r>
            <a:r>
              <a:rPr lang="en-US" dirty="0" smtClean="0"/>
              <a:t>360 cubic yards of debris</a:t>
            </a:r>
          </a:p>
          <a:p>
            <a:r>
              <a:rPr lang="en-US" dirty="0" smtClean="0"/>
              <a:t>20 cubic yards of tires</a:t>
            </a:r>
          </a:p>
          <a:p>
            <a:r>
              <a:rPr lang="en-US" dirty="0" smtClean="0"/>
              <a:t>NEPA Decision Records rendered -4</a:t>
            </a:r>
          </a:p>
          <a:p>
            <a:r>
              <a:rPr lang="en-US" dirty="0" smtClean="0"/>
              <a:t>Communities-sites positively</a:t>
            </a:r>
            <a:r>
              <a:rPr lang="en-US" baseline="0" dirty="0" smtClean="0"/>
              <a:t> affected= </a:t>
            </a:r>
            <a:endParaRPr lang="en-US" dirty="0"/>
          </a:p>
        </p:txBody>
      </p:sp>
      <p:sp>
        <p:nvSpPr>
          <p:cNvPr id="4" name="Slide Number Placeholder 3"/>
          <p:cNvSpPr>
            <a:spLocks noGrp="1"/>
          </p:cNvSpPr>
          <p:nvPr>
            <p:ph type="sldNum" sz="quarter" idx="10"/>
          </p:nvPr>
        </p:nvSpPr>
        <p:spPr/>
        <p:txBody>
          <a:bodyPr/>
          <a:lstStyle/>
          <a:p>
            <a:fld id="{394E1D86-DCDA-4A74-A8A0-64245CD367C3}" type="slidenum">
              <a:rPr lang="en-US" smtClean="0"/>
              <a:t>41</a:t>
            </a:fld>
            <a:endParaRPr lang="en-US"/>
          </a:p>
        </p:txBody>
      </p:sp>
    </p:spTree>
    <p:extLst>
      <p:ext uri="{BB962C8B-B14F-4D97-AF65-F5344CB8AC3E}">
        <p14:creationId xmlns:p14="http://schemas.microsoft.com/office/powerpoint/2010/main" val="39278121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Residential</a:t>
            </a:r>
            <a:r>
              <a:rPr lang="en-US" baseline="0" dirty="0" smtClean="0"/>
              <a:t> and construction debris removed</a:t>
            </a:r>
          </a:p>
          <a:p>
            <a:r>
              <a:rPr lang="en-US" baseline="0" dirty="0" smtClean="0"/>
              <a:t>Tires</a:t>
            </a:r>
            <a:endParaRPr lang="en-US" dirty="0"/>
          </a:p>
        </p:txBody>
      </p:sp>
      <p:sp>
        <p:nvSpPr>
          <p:cNvPr id="4" name="Slide Number Placeholder 3"/>
          <p:cNvSpPr>
            <a:spLocks noGrp="1"/>
          </p:cNvSpPr>
          <p:nvPr>
            <p:ph type="sldNum" sz="quarter" idx="10"/>
          </p:nvPr>
        </p:nvSpPr>
        <p:spPr/>
        <p:txBody>
          <a:bodyPr/>
          <a:lstStyle/>
          <a:p>
            <a:fld id="{394E1D86-DCDA-4A74-A8A0-64245CD367C3}" type="slidenum">
              <a:rPr lang="en-US" smtClean="0"/>
              <a:t>42</a:t>
            </a:fld>
            <a:endParaRPr lang="en-US"/>
          </a:p>
        </p:txBody>
      </p:sp>
    </p:spTree>
    <p:extLst>
      <p:ext uri="{BB962C8B-B14F-4D97-AF65-F5344CB8AC3E}">
        <p14:creationId xmlns:p14="http://schemas.microsoft.com/office/powerpoint/2010/main" val="11776809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Diné Culture- Week 1</a:t>
            </a:r>
          </a:p>
          <a:p>
            <a:r>
              <a:rPr lang="en-US" dirty="0" smtClean="0"/>
              <a:t> </a:t>
            </a:r>
          </a:p>
          <a:p>
            <a:r>
              <a:rPr lang="en-US" dirty="0" smtClean="0"/>
              <a:t>Diné Character Building- Week 2</a:t>
            </a:r>
          </a:p>
          <a:p>
            <a:endParaRPr lang="en-US" dirty="0" smtClean="0"/>
          </a:p>
          <a:p>
            <a:r>
              <a:rPr lang="en-US" dirty="0" smtClean="0"/>
              <a:t>NM Math Common core- Week 3</a:t>
            </a:r>
          </a:p>
          <a:p>
            <a:endParaRPr lang="en-US" dirty="0" smtClean="0"/>
          </a:p>
          <a:p>
            <a:r>
              <a:rPr lang="en-US" dirty="0" smtClean="0"/>
              <a:t>Next Generation Science- Week 4</a:t>
            </a:r>
          </a:p>
          <a:p>
            <a:endParaRPr lang="en-US" dirty="0" smtClean="0"/>
          </a:p>
          <a:p>
            <a:r>
              <a:rPr lang="en-US" dirty="0" smtClean="0"/>
              <a:t>Science-GIS Alternative- Week 4</a:t>
            </a:r>
          </a:p>
          <a:p>
            <a:endParaRPr lang="en-US" dirty="0" smtClean="0"/>
          </a:p>
          <a:p>
            <a:r>
              <a:rPr lang="en-US" dirty="0" smtClean="0"/>
              <a:t>New Mexico Art Standards- Weeks 5 &amp; 6</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94E1D86-DCDA-4A74-A8A0-64245CD367C3}" type="slidenum">
              <a:rPr lang="en-US" smtClean="0"/>
              <a:t>43</a:t>
            </a:fld>
            <a:endParaRPr lang="en-US"/>
          </a:p>
        </p:txBody>
      </p:sp>
    </p:spTree>
    <p:extLst>
      <p:ext uri="{BB962C8B-B14F-4D97-AF65-F5344CB8AC3E}">
        <p14:creationId xmlns:p14="http://schemas.microsoft.com/office/powerpoint/2010/main" val="29545013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4E1D86-DCDA-4A74-A8A0-64245CD367C3}" type="slidenum">
              <a:rPr lang="en-US" smtClean="0"/>
              <a:t>44</a:t>
            </a:fld>
            <a:endParaRPr lang="en-US"/>
          </a:p>
        </p:txBody>
      </p:sp>
    </p:spTree>
    <p:extLst>
      <p:ext uri="{BB962C8B-B14F-4D97-AF65-F5344CB8AC3E}">
        <p14:creationId xmlns:p14="http://schemas.microsoft.com/office/powerpoint/2010/main" val="24732672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Diné Culture- Week 1</a:t>
            </a:r>
          </a:p>
          <a:p>
            <a:r>
              <a:rPr lang="en-US" dirty="0" smtClean="0"/>
              <a:t> </a:t>
            </a:r>
          </a:p>
          <a:p>
            <a:r>
              <a:rPr lang="en-US" dirty="0" smtClean="0"/>
              <a:t>Diné Character Building- Week 2</a:t>
            </a:r>
          </a:p>
          <a:p>
            <a:endParaRPr lang="en-US" dirty="0" smtClean="0"/>
          </a:p>
          <a:p>
            <a:r>
              <a:rPr lang="en-US" dirty="0" smtClean="0"/>
              <a:t>NM Math Common core- Week 3</a:t>
            </a:r>
          </a:p>
          <a:p>
            <a:endParaRPr lang="en-US" dirty="0" smtClean="0"/>
          </a:p>
          <a:p>
            <a:r>
              <a:rPr lang="en-US" dirty="0" smtClean="0"/>
              <a:t>Next Generation Science- Week 4</a:t>
            </a:r>
          </a:p>
          <a:p>
            <a:endParaRPr lang="en-US" dirty="0" smtClean="0"/>
          </a:p>
          <a:p>
            <a:r>
              <a:rPr lang="en-US" dirty="0" smtClean="0"/>
              <a:t>Science-GIS Alternative- Week 4</a:t>
            </a:r>
          </a:p>
          <a:p>
            <a:endParaRPr lang="en-US" dirty="0" smtClean="0"/>
          </a:p>
          <a:p>
            <a:r>
              <a:rPr lang="en-US" dirty="0" smtClean="0"/>
              <a:t>New Mexico Art Standards- Weeks 5 &amp; 6</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94E1D86-DCDA-4A74-A8A0-64245CD367C3}" type="slidenum">
              <a:rPr lang="en-US" smtClean="0"/>
              <a:t>45</a:t>
            </a:fld>
            <a:endParaRPr lang="en-US"/>
          </a:p>
        </p:txBody>
      </p:sp>
    </p:spTree>
    <p:extLst>
      <p:ext uri="{BB962C8B-B14F-4D97-AF65-F5344CB8AC3E}">
        <p14:creationId xmlns:p14="http://schemas.microsoft.com/office/powerpoint/2010/main" val="17947902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Diné Culture- Week 1</a:t>
            </a:r>
          </a:p>
          <a:p>
            <a:r>
              <a:rPr lang="en-US" dirty="0" smtClean="0"/>
              <a:t> </a:t>
            </a:r>
          </a:p>
          <a:p>
            <a:r>
              <a:rPr lang="en-US" dirty="0" smtClean="0"/>
              <a:t>Diné Character Building- Week 2</a:t>
            </a:r>
          </a:p>
          <a:p>
            <a:endParaRPr lang="en-US" dirty="0" smtClean="0"/>
          </a:p>
          <a:p>
            <a:r>
              <a:rPr lang="en-US" dirty="0" smtClean="0"/>
              <a:t>NM Math Common core- Week 3</a:t>
            </a:r>
          </a:p>
          <a:p>
            <a:endParaRPr lang="en-US" dirty="0" smtClean="0"/>
          </a:p>
          <a:p>
            <a:r>
              <a:rPr lang="en-US" dirty="0" smtClean="0"/>
              <a:t>Next Generation Science- Week 4</a:t>
            </a:r>
          </a:p>
          <a:p>
            <a:endParaRPr lang="en-US" dirty="0" smtClean="0"/>
          </a:p>
          <a:p>
            <a:r>
              <a:rPr lang="en-US" dirty="0" smtClean="0"/>
              <a:t>Science-GIS Alternative- Week 4</a:t>
            </a:r>
          </a:p>
          <a:p>
            <a:endParaRPr lang="en-US" dirty="0" smtClean="0"/>
          </a:p>
          <a:p>
            <a:r>
              <a:rPr lang="en-US" dirty="0" smtClean="0"/>
              <a:t>New Mexico Art Standards- Weeks 5 &amp; 6</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94E1D86-DCDA-4A74-A8A0-64245CD367C3}" type="slidenum">
              <a:rPr lang="en-US" smtClean="0"/>
              <a:t>46</a:t>
            </a:fld>
            <a:endParaRPr lang="en-US"/>
          </a:p>
        </p:txBody>
      </p:sp>
    </p:spTree>
    <p:extLst>
      <p:ext uri="{BB962C8B-B14F-4D97-AF65-F5344CB8AC3E}">
        <p14:creationId xmlns:p14="http://schemas.microsoft.com/office/powerpoint/2010/main" val="35724675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4E1D86-DCDA-4A74-A8A0-64245CD367C3}" type="slidenum">
              <a:rPr lang="en-US" smtClean="0"/>
              <a:t>47</a:t>
            </a:fld>
            <a:endParaRPr lang="en-US"/>
          </a:p>
        </p:txBody>
      </p:sp>
    </p:spTree>
    <p:extLst>
      <p:ext uri="{BB962C8B-B14F-4D97-AF65-F5344CB8AC3E}">
        <p14:creationId xmlns:p14="http://schemas.microsoft.com/office/powerpoint/2010/main" val="26850719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Diné Culture- Week 1</a:t>
            </a:r>
          </a:p>
          <a:p>
            <a:r>
              <a:rPr lang="en-US" dirty="0" smtClean="0"/>
              <a:t> </a:t>
            </a:r>
          </a:p>
          <a:p>
            <a:r>
              <a:rPr lang="en-US" dirty="0" smtClean="0"/>
              <a:t>Diné Character Building- Week 2</a:t>
            </a:r>
          </a:p>
          <a:p>
            <a:endParaRPr lang="en-US" dirty="0" smtClean="0"/>
          </a:p>
          <a:p>
            <a:r>
              <a:rPr lang="en-US" dirty="0" smtClean="0"/>
              <a:t>NM Math Common core- Week 3</a:t>
            </a:r>
          </a:p>
          <a:p>
            <a:endParaRPr lang="en-US" dirty="0" smtClean="0"/>
          </a:p>
          <a:p>
            <a:r>
              <a:rPr lang="en-US" dirty="0" smtClean="0"/>
              <a:t>Next Generation Science- Week 4</a:t>
            </a:r>
          </a:p>
          <a:p>
            <a:endParaRPr lang="en-US" dirty="0" smtClean="0"/>
          </a:p>
          <a:p>
            <a:r>
              <a:rPr lang="en-US" dirty="0" smtClean="0"/>
              <a:t>Science-GIS Alternative- Week 4</a:t>
            </a:r>
          </a:p>
          <a:p>
            <a:endParaRPr lang="en-US" dirty="0" smtClean="0"/>
          </a:p>
          <a:p>
            <a:r>
              <a:rPr lang="en-US" dirty="0" smtClean="0"/>
              <a:t>New Mexico Art Standards- Weeks 5 &amp; 6</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94E1D86-DCDA-4A74-A8A0-64245CD367C3}" type="slidenum">
              <a:rPr lang="en-US" smtClean="0"/>
              <a:t>48</a:t>
            </a:fld>
            <a:endParaRPr lang="en-US"/>
          </a:p>
        </p:txBody>
      </p:sp>
    </p:spTree>
    <p:extLst>
      <p:ext uri="{BB962C8B-B14F-4D97-AF65-F5344CB8AC3E}">
        <p14:creationId xmlns:p14="http://schemas.microsoft.com/office/powerpoint/2010/main" val="165084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 I’m form the government and I’m here to help” is a phrase that in more or less words has been used with both good and ill intentions to attempt to solve wicked and not so wicked problems in the United States for a very long time. From government intervention in how citizens save for retirement and unemployment through the Social Security Act of 1935 to a current example that I would like to share.</a:t>
            </a:r>
            <a:endParaRPr lang="en-US" dirty="0"/>
          </a:p>
        </p:txBody>
      </p:sp>
      <p:sp>
        <p:nvSpPr>
          <p:cNvPr id="4" name="Slide Number Placeholder 3"/>
          <p:cNvSpPr>
            <a:spLocks noGrp="1"/>
          </p:cNvSpPr>
          <p:nvPr>
            <p:ph type="sldNum" sz="quarter" idx="10"/>
          </p:nvPr>
        </p:nvSpPr>
        <p:spPr/>
        <p:txBody>
          <a:bodyPr/>
          <a:lstStyle/>
          <a:p>
            <a:fld id="{394E1D86-DCDA-4A74-A8A0-64245CD367C3}" type="slidenum">
              <a:rPr lang="en-US" smtClean="0"/>
              <a:t>5</a:t>
            </a:fld>
            <a:endParaRPr lang="en-US"/>
          </a:p>
        </p:txBody>
      </p:sp>
    </p:spTree>
    <p:extLst>
      <p:ext uri="{BB962C8B-B14F-4D97-AF65-F5344CB8AC3E}">
        <p14:creationId xmlns:p14="http://schemas.microsoft.com/office/powerpoint/2010/main" val="2937928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94E1D86-DCDA-4A74-A8A0-64245CD367C3}" type="slidenum">
              <a:rPr lang="en-US" smtClean="0"/>
              <a:t>6</a:t>
            </a:fld>
            <a:endParaRPr lang="en-US"/>
          </a:p>
        </p:txBody>
      </p:sp>
    </p:spTree>
    <p:extLst>
      <p:ext uri="{BB962C8B-B14F-4D97-AF65-F5344CB8AC3E}">
        <p14:creationId xmlns:p14="http://schemas.microsoft.com/office/powerpoint/2010/main" val="2913053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 I’m form the government and I’m here to help” is a phrase that in more or less words has been used with both good and ill intentions to attempt to solve wicked and not so wicked problems in the United States for a very long time. From government intervention in how citizens save for retirement and unemployment through the Social Security Act of 1935 to a current example that I would like to share.</a:t>
            </a:r>
            <a:endParaRPr lang="en-US" dirty="0"/>
          </a:p>
        </p:txBody>
      </p:sp>
      <p:sp>
        <p:nvSpPr>
          <p:cNvPr id="4" name="Slide Number Placeholder 3"/>
          <p:cNvSpPr>
            <a:spLocks noGrp="1"/>
          </p:cNvSpPr>
          <p:nvPr>
            <p:ph type="sldNum" sz="quarter" idx="10"/>
          </p:nvPr>
        </p:nvSpPr>
        <p:spPr/>
        <p:txBody>
          <a:bodyPr/>
          <a:lstStyle/>
          <a:p>
            <a:fld id="{394E1D86-DCDA-4A74-A8A0-64245CD367C3}" type="slidenum">
              <a:rPr lang="en-US" smtClean="0"/>
              <a:t>7</a:t>
            </a:fld>
            <a:endParaRPr lang="en-US"/>
          </a:p>
        </p:txBody>
      </p:sp>
    </p:spTree>
    <p:extLst>
      <p:ext uri="{BB962C8B-B14F-4D97-AF65-F5344CB8AC3E}">
        <p14:creationId xmlns:p14="http://schemas.microsoft.com/office/powerpoint/2010/main" val="741246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94E1D86-DCDA-4A74-A8A0-64245CD367C3}" type="slidenum">
              <a:rPr lang="en-US" smtClean="0"/>
              <a:t>8</a:t>
            </a:fld>
            <a:endParaRPr lang="en-US"/>
          </a:p>
        </p:txBody>
      </p:sp>
    </p:spTree>
    <p:extLst>
      <p:ext uri="{BB962C8B-B14F-4D97-AF65-F5344CB8AC3E}">
        <p14:creationId xmlns:p14="http://schemas.microsoft.com/office/powerpoint/2010/main" val="2838679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4E1D86-DCDA-4A74-A8A0-64245CD367C3}" type="slidenum">
              <a:rPr lang="en-US" smtClean="0"/>
              <a:t>9</a:t>
            </a:fld>
            <a:endParaRPr lang="en-US"/>
          </a:p>
        </p:txBody>
      </p:sp>
    </p:spTree>
    <p:extLst>
      <p:ext uri="{BB962C8B-B14F-4D97-AF65-F5344CB8AC3E}">
        <p14:creationId xmlns:p14="http://schemas.microsoft.com/office/powerpoint/2010/main" val="4276055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a:endParaRPr lang="en-US" dirty="0">
              <a:solidFill>
                <a:prstClr val="white"/>
              </a:solidFill>
            </a:endParaRPr>
          </a:p>
        </p:txBody>
      </p:sp>
      <p:sp>
        <p:nvSpPr>
          <p:cNvPr id="15" name="Date Placeholder 14"/>
          <p:cNvSpPr>
            <a:spLocks noGrp="1"/>
          </p:cNvSpPr>
          <p:nvPr>
            <p:ph type="dt" sz="half" idx="10"/>
          </p:nvPr>
        </p:nvSpPr>
        <p:spPr/>
        <p:txBody>
          <a:bodyPr/>
          <a:lstStyle/>
          <a:p>
            <a:fld id="{18A4B4DB-D992-49EE-8B75-234CC47A2EE3}" type="datetimeFigureOut">
              <a:rPr lang="en-US" smtClean="0">
                <a:solidFill>
                  <a:srgbClr val="FEFAC9"/>
                </a:solidFill>
              </a:rPr>
              <a:pPr/>
              <a:t>10/22/2018</a:t>
            </a:fld>
            <a:endParaRPr lang="en-US" dirty="0">
              <a:solidFill>
                <a:srgbClr val="FEFAC9"/>
              </a:solidFill>
            </a:endParaRPr>
          </a:p>
        </p:txBody>
      </p:sp>
      <p:sp>
        <p:nvSpPr>
          <p:cNvPr id="16" name="Slide Number Placeholder 15"/>
          <p:cNvSpPr>
            <a:spLocks noGrp="1"/>
          </p:cNvSpPr>
          <p:nvPr>
            <p:ph type="sldNum" sz="quarter" idx="11"/>
          </p:nvPr>
        </p:nvSpPr>
        <p:spPr/>
        <p:txBody>
          <a:bodyPr/>
          <a:lstStyle/>
          <a:p>
            <a:fld id="{A43AE277-F709-4AD8-9C2E-D41031CAC6BB}" type="slidenum">
              <a:rPr lang="en-US" smtClean="0">
                <a:solidFill>
                  <a:srgbClr val="FEFAC9"/>
                </a:solidFill>
              </a:rPr>
              <a:pPr/>
              <a:t>‹#›</a:t>
            </a:fld>
            <a:endParaRPr lang="en-US" dirty="0">
              <a:solidFill>
                <a:srgbClr val="FEFAC9"/>
              </a:solidFill>
            </a:endParaRPr>
          </a:p>
        </p:txBody>
      </p:sp>
      <p:sp>
        <p:nvSpPr>
          <p:cNvPr id="17" name="Footer Placeholder 16"/>
          <p:cNvSpPr>
            <a:spLocks noGrp="1"/>
          </p:cNvSpPr>
          <p:nvPr>
            <p:ph type="ftr" sz="quarter" idx="12"/>
          </p:nvPr>
        </p:nvSpPr>
        <p:spPr/>
        <p:txBody>
          <a:bodyPr/>
          <a:lstStyle/>
          <a:p>
            <a:endParaRPr lang="en-US" dirty="0">
              <a:solidFill>
                <a:srgbClr val="FEFAC9"/>
              </a:solidFill>
            </a:endParaRPr>
          </a:p>
        </p:txBody>
      </p:sp>
    </p:spTree>
    <p:extLst>
      <p:ext uri="{BB962C8B-B14F-4D97-AF65-F5344CB8AC3E}">
        <p14:creationId xmlns:p14="http://schemas.microsoft.com/office/powerpoint/2010/main" val="3119487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8A4B4DB-D992-49EE-8B75-234CC47A2EE3}" type="datetimeFigureOut">
              <a:rPr lang="en-US" smtClean="0">
                <a:solidFill>
                  <a:srgbClr val="FEFAC9"/>
                </a:solidFill>
              </a:rPr>
              <a:pPr/>
              <a:t>10/22/2018</a:t>
            </a:fld>
            <a:endParaRPr lang="en-US" dirty="0">
              <a:solidFill>
                <a:srgbClr val="FEFAC9"/>
              </a:solidFill>
            </a:endParaRPr>
          </a:p>
        </p:txBody>
      </p:sp>
      <p:sp>
        <p:nvSpPr>
          <p:cNvPr id="5" name="Footer Placeholder 4"/>
          <p:cNvSpPr>
            <a:spLocks noGrp="1"/>
          </p:cNvSpPr>
          <p:nvPr>
            <p:ph type="ftr" sz="quarter" idx="11"/>
          </p:nvPr>
        </p:nvSpPr>
        <p:spPr/>
        <p:txBody>
          <a:bodyPr/>
          <a:lstStyle/>
          <a:p>
            <a:endParaRPr lang="en-US" dirty="0">
              <a:solidFill>
                <a:srgbClr val="FEFAC9"/>
              </a:solidFill>
            </a:endParaRPr>
          </a:p>
        </p:txBody>
      </p:sp>
      <p:sp>
        <p:nvSpPr>
          <p:cNvPr id="6" name="Slide Number Placeholder 5"/>
          <p:cNvSpPr>
            <a:spLocks noGrp="1"/>
          </p:cNvSpPr>
          <p:nvPr>
            <p:ph type="sldNum" sz="quarter" idx="12"/>
          </p:nvPr>
        </p:nvSpPr>
        <p:spPr/>
        <p:txBody>
          <a:bodyPr/>
          <a:lstStyle/>
          <a:p>
            <a:fld id="{A43AE277-F709-4AD8-9C2E-D41031CAC6BB}" type="slidenum">
              <a:rPr lang="en-US" smtClean="0">
                <a:solidFill>
                  <a:srgbClr val="FEFAC9"/>
                </a:solidFill>
              </a:rPr>
              <a:pPr/>
              <a:t>‹#›</a:t>
            </a:fld>
            <a:endParaRPr lang="en-US" dirty="0">
              <a:solidFill>
                <a:srgbClr val="FEFAC9"/>
              </a:solidFill>
            </a:endParaRPr>
          </a:p>
        </p:txBody>
      </p:sp>
    </p:spTree>
    <p:extLst>
      <p:ext uri="{BB962C8B-B14F-4D97-AF65-F5344CB8AC3E}">
        <p14:creationId xmlns:p14="http://schemas.microsoft.com/office/powerpoint/2010/main" val="1608536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8A4B4DB-D992-49EE-8B75-234CC47A2EE3}" type="datetimeFigureOut">
              <a:rPr lang="en-US" smtClean="0">
                <a:solidFill>
                  <a:srgbClr val="FEFAC9"/>
                </a:solidFill>
              </a:rPr>
              <a:pPr/>
              <a:t>10/22/2018</a:t>
            </a:fld>
            <a:endParaRPr lang="en-US" dirty="0">
              <a:solidFill>
                <a:srgbClr val="FEFAC9"/>
              </a:solidFill>
            </a:endParaRPr>
          </a:p>
        </p:txBody>
      </p:sp>
      <p:sp>
        <p:nvSpPr>
          <p:cNvPr id="5" name="Footer Placeholder 4"/>
          <p:cNvSpPr>
            <a:spLocks noGrp="1"/>
          </p:cNvSpPr>
          <p:nvPr>
            <p:ph type="ftr" sz="quarter" idx="11"/>
          </p:nvPr>
        </p:nvSpPr>
        <p:spPr/>
        <p:txBody>
          <a:bodyPr/>
          <a:lstStyle/>
          <a:p>
            <a:endParaRPr lang="en-US" dirty="0">
              <a:solidFill>
                <a:srgbClr val="FEFAC9"/>
              </a:solidFill>
            </a:endParaRPr>
          </a:p>
        </p:txBody>
      </p:sp>
      <p:sp>
        <p:nvSpPr>
          <p:cNvPr id="6" name="Slide Number Placeholder 5"/>
          <p:cNvSpPr>
            <a:spLocks noGrp="1"/>
          </p:cNvSpPr>
          <p:nvPr>
            <p:ph type="sldNum" sz="quarter" idx="12"/>
          </p:nvPr>
        </p:nvSpPr>
        <p:spPr/>
        <p:txBody>
          <a:bodyPr/>
          <a:lstStyle/>
          <a:p>
            <a:fld id="{A43AE277-F709-4AD8-9C2E-D41031CAC6BB}" type="slidenum">
              <a:rPr lang="en-US" smtClean="0">
                <a:solidFill>
                  <a:srgbClr val="FEFAC9"/>
                </a:solidFill>
              </a:rPr>
              <a:pPr/>
              <a:t>‹#›</a:t>
            </a:fld>
            <a:endParaRPr lang="en-US" dirty="0">
              <a:solidFill>
                <a:srgbClr val="FEFAC9"/>
              </a:solidFill>
            </a:endParaRPr>
          </a:p>
        </p:txBody>
      </p:sp>
    </p:spTree>
    <p:extLst>
      <p:ext uri="{BB962C8B-B14F-4D97-AF65-F5344CB8AC3E}">
        <p14:creationId xmlns:p14="http://schemas.microsoft.com/office/powerpoint/2010/main" val="4277351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18A4B4DB-D992-49EE-8B75-234CC47A2EE3}" type="datetimeFigureOut">
              <a:rPr lang="en-US" smtClean="0">
                <a:solidFill>
                  <a:srgbClr val="FEFAC9"/>
                </a:solidFill>
              </a:rPr>
              <a:pPr/>
              <a:t>10/22/2018</a:t>
            </a:fld>
            <a:endParaRPr lang="en-US" dirty="0">
              <a:solidFill>
                <a:srgbClr val="FEFAC9"/>
              </a:solidFill>
            </a:endParaRPr>
          </a:p>
        </p:txBody>
      </p:sp>
      <p:sp>
        <p:nvSpPr>
          <p:cNvPr id="15" name="Slide Number Placeholder 14"/>
          <p:cNvSpPr>
            <a:spLocks noGrp="1"/>
          </p:cNvSpPr>
          <p:nvPr>
            <p:ph type="sldNum" sz="quarter" idx="15"/>
          </p:nvPr>
        </p:nvSpPr>
        <p:spPr/>
        <p:txBody>
          <a:bodyPr/>
          <a:lstStyle>
            <a:lvl1pPr algn="ctr">
              <a:defRPr/>
            </a:lvl1pPr>
          </a:lstStyle>
          <a:p>
            <a:fld id="{A43AE277-F709-4AD8-9C2E-D41031CAC6BB}" type="slidenum">
              <a:rPr lang="en-US" smtClean="0">
                <a:solidFill>
                  <a:srgbClr val="FEFAC9"/>
                </a:solidFill>
              </a:rPr>
              <a:pPr/>
              <a:t>‹#›</a:t>
            </a:fld>
            <a:endParaRPr lang="en-US" dirty="0">
              <a:solidFill>
                <a:srgbClr val="FEFAC9"/>
              </a:solidFill>
            </a:endParaRPr>
          </a:p>
        </p:txBody>
      </p:sp>
      <p:sp>
        <p:nvSpPr>
          <p:cNvPr id="16" name="Footer Placeholder 15"/>
          <p:cNvSpPr>
            <a:spLocks noGrp="1"/>
          </p:cNvSpPr>
          <p:nvPr>
            <p:ph type="ftr" sz="quarter" idx="16"/>
          </p:nvPr>
        </p:nvSpPr>
        <p:spPr/>
        <p:txBody>
          <a:bodyPr/>
          <a:lstStyle/>
          <a:p>
            <a:endParaRPr lang="en-US" dirty="0">
              <a:solidFill>
                <a:srgbClr val="FEFAC9"/>
              </a:solidFill>
            </a:endParaRPr>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extLst>
      <p:ext uri="{BB962C8B-B14F-4D97-AF65-F5344CB8AC3E}">
        <p14:creationId xmlns:p14="http://schemas.microsoft.com/office/powerpoint/2010/main" val="4189710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8A4B4DB-D992-49EE-8B75-234CC47A2EE3}" type="datetimeFigureOut">
              <a:rPr lang="en-US" smtClean="0">
                <a:solidFill>
                  <a:srgbClr val="FEFAC9"/>
                </a:solidFill>
              </a:rPr>
              <a:pPr/>
              <a:t>10/22/2018</a:t>
            </a:fld>
            <a:endParaRPr lang="en-US" dirty="0">
              <a:solidFill>
                <a:srgbClr val="FEFAC9"/>
              </a:solidFill>
            </a:endParaRPr>
          </a:p>
        </p:txBody>
      </p:sp>
      <p:sp>
        <p:nvSpPr>
          <p:cNvPr id="5" name="Footer Placeholder 4"/>
          <p:cNvSpPr>
            <a:spLocks noGrp="1"/>
          </p:cNvSpPr>
          <p:nvPr>
            <p:ph type="ftr" sz="quarter" idx="11"/>
          </p:nvPr>
        </p:nvSpPr>
        <p:spPr/>
        <p:txBody>
          <a:bodyPr/>
          <a:lstStyle/>
          <a:p>
            <a:endParaRPr lang="en-US" dirty="0">
              <a:solidFill>
                <a:srgbClr val="FEFAC9"/>
              </a:solidFill>
            </a:endParaRPr>
          </a:p>
        </p:txBody>
      </p:sp>
      <p:sp>
        <p:nvSpPr>
          <p:cNvPr id="6" name="Slide Number Placeholder 5"/>
          <p:cNvSpPr>
            <a:spLocks noGrp="1"/>
          </p:cNvSpPr>
          <p:nvPr>
            <p:ph type="sldNum" sz="quarter" idx="12"/>
          </p:nvPr>
        </p:nvSpPr>
        <p:spPr/>
        <p:txBody>
          <a:bodyPr/>
          <a:lstStyle/>
          <a:p>
            <a:fld id="{A43AE277-F709-4AD8-9C2E-D41031CAC6BB}" type="slidenum">
              <a:rPr lang="en-US" smtClean="0">
                <a:solidFill>
                  <a:srgbClr val="FEFAC9"/>
                </a:solidFill>
              </a:rPr>
              <a:pPr/>
              <a:t>‹#›</a:t>
            </a:fld>
            <a:endParaRPr lang="en-US" dirty="0">
              <a:solidFill>
                <a:srgbClr val="FEFAC9"/>
              </a:solidFill>
            </a:endParaRPr>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6353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8A4B4DB-D992-49EE-8B75-234CC47A2EE3}" type="datetimeFigureOut">
              <a:rPr lang="en-US" smtClean="0">
                <a:solidFill>
                  <a:srgbClr val="FEFAC9"/>
                </a:solidFill>
              </a:rPr>
              <a:pPr/>
              <a:t>10/22/2018</a:t>
            </a:fld>
            <a:endParaRPr lang="en-US" dirty="0">
              <a:solidFill>
                <a:srgbClr val="FEFAC9"/>
              </a:solidFill>
            </a:endParaRPr>
          </a:p>
        </p:txBody>
      </p:sp>
      <p:sp>
        <p:nvSpPr>
          <p:cNvPr id="6" name="Footer Placeholder 5"/>
          <p:cNvSpPr>
            <a:spLocks noGrp="1"/>
          </p:cNvSpPr>
          <p:nvPr>
            <p:ph type="ftr" sz="quarter" idx="11"/>
          </p:nvPr>
        </p:nvSpPr>
        <p:spPr/>
        <p:txBody>
          <a:bodyPr/>
          <a:lstStyle/>
          <a:p>
            <a:endParaRPr lang="en-US" dirty="0">
              <a:solidFill>
                <a:srgbClr val="FEFAC9"/>
              </a:solidFill>
            </a:endParaRPr>
          </a:p>
        </p:txBody>
      </p:sp>
      <p:sp>
        <p:nvSpPr>
          <p:cNvPr id="7" name="Slide Number Placeholder 6"/>
          <p:cNvSpPr>
            <a:spLocks noGrp="1"/>
          </p:cNvSpPr>
          <p:nvPr>
            <p:ph type="sldNum" sz="quarter" idx="12"/>
          </p:nvPr>
        </p:nvSpPr>
        <p:spPr/>
        <p:txBody>
          <a:bodyPr/>
          <a:lstStyle/>
          <a:p>
            <a:fld id="{A43AE277-F709-4AD8-9C2E-D41031CAC6BB}" type="slidenum">
              <a:rPr lang="en-US" smtClean="0">
                <a:solidFill>
                  <a:srgbClr val="FEFAC9"/>
                </a:solidFill>
              </a:rPr>
              <a:pPr/>
              <a:t>‹#›</a:t>
            </a:fld>
            <a:endParaRPr lang="en-US" dirty="0">
              <a:solidFill>
                <a:srgbClr val="FEFAC9"/>
              </a:solidFill>
            </a:endParaRPr>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945106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A43AE277-F709-4AD8-9C2E-D41031CAC6BB}" type="slidenum">
              <a:rPr lang="en-US" smtClean="0">
                <a:solidFill>
                  <a:srgbClr val="FEFAC9"/>
                </a:solidFill>
              </a:rPr>
              <a:pPr/>
              <a:t>‹#›</a:t>
            </a:fld>
            <a:endParaRPr lang="en-US" dirty="0">
              <a:solidFill>
                <a:srgbClr val="FEFAC9"/>
              </a:solidFill>
            </a:endParaRPr>
          </a:p>
        </p:txBody>
      </p:sp>
      <p:sp>
        <p:nvSpPr>
          <p:cNvPr id="8" name="Footer Placeholder 7"/>
          <p:cNvSpPr>
            <a:spLocks noGrp="1"/>
          </p:cNvSpPr>
          <p:nvPr>
            <p:ph type="ftr" sz="quarter" idx="11"/>
          </p:nvPr>
        </p:nvSpPr>
        <p:spPr/>
        <p:txBody>
          <a:bodyPr/>
          <a:lstStyle/>
          <a:p>
            <a:endParaRPr lang="en-US" dirty="0">
              <a:solidFill>
                <a:srgbClr val="FEFAC9"/>
              </a:solidFill>
            </a:endParaRPr>
          </a:p>
        </p:txBody>
      </p:sp>
      <p:sp>
        <p:nvSpPr>
          <p:cNvPr id="7" name="Date Placeholder 6"/>
          <p:cNvSpPr>
            <a:spLocks noGrp="1"/>
          </p:cNvSpPr>
          <p:nvPr>
            <p:ph type="dt" sz="half" idx="10"/>
          </p:nvPr>
        </p:nvSpPr>
        <p:spPr/>
        <p:txBody>
          <a:bodyPr/>
          <a:lstStyle/>
          <a:p>
            <a:fld id="{18A4B4DB-D992-49EE-8B75-234CC47A2EE3}" type="datetimeFigureOut">
              <a:rPr lang="en-US" smtClean="0">
                <a:solidFill>
                  <a:srgbClr val="FEFAC9"/>
                </a:solidFill>
              </a:rPr>
              <a:pPr/>
              <a:t>10/22/2018</a:t>
            </a:fld>
            <a:endParaRPr lang="en-US" dirty="0">
              <a:solidFill>
                <a:srgbClr val="FEFAC9"/>
              </a:solidFill>
            </a:endParaRPr>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9792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8A4B4DB-D992-49EE-8B75-234CC47A2EE3}" type="datetimeFigureOut">
              <a:rPr lang="en-US" smtClean="0">
                <a:solidFill>
                  <a:srgbClr val="FEFAC9"/>
                </a:solidFill>
              </a:rPr>
              <a:pPr/>
              <a:t>10/22/2018</a:t>
            </a:fld>
            <a:endParaRPr lang="en-US" dirty="0">
              <a:solidFill>
                <a:srgbClr val="FEFAC9"/>
              </a:solidFill>
            </a:endParaRPr>
          </a:p>
        </p:txBody>
      </p:sp>
      <p:sp>
        <p:nvSpPr>
          <p:cNvPr id="4" name="Footer Placeholder 3"/>
          <p:cNvSpPr>
            <a:spLocks noGrp="1"/>
          </p:cNvSpPr>
          <p:nvPr>
            <p:ph type="ftr" sz="quarter" idx="11"/>
          </p:nvPr>
        </p:nvSpPr>
        <p:spPr/>
        <p:txBody>
          <a:bodyPr/>
          <a:lstStyle/>
          <a:p>
            <a:endParaRPr lang="en-US" dirty="0">
              <a:solidFill>
                <a:srgbClr val="FEFAC9"/>
              </a:solidFill>
            </a:endParaRPr>
          </a:p>
        </p:txBody>
      </p:sp>
      <p:sp>
        <p:nvSpPr>
          <p:cNvPr id="5" name="Slide Number Placeholder 4"/>
          <p:cNvSpPr>
            <a:spLocks noGrp="1"/>
          </p:cNvSpPr>
          <p:nvPr>
            <p:ph type="sldNum" sz="quarter" idx="12"/>
          </p:nvPr>
        </p:nvSpPr>
        <p:spPr/>
        <p:txBody>
          <a:bodyPr/>
          <a:lstStyle/>
          <a:p>
            <a:fld id="{A43AE277-F709-4AD8-9C2E-D41031CAC6BB}" type="slidenum">
              <a:rPr lang="en-US" smtClean="0">
                <a:solidFill>
                  <a:srgbClr val="FEFAC9"/>
                </a:solidFill>
              </a:rPr>
              <a:pPr/>
              <a:t>‹#›</a:t>
            </a:fld>
            <a:endParaRPr lang="en-US" dirty="0">
              <a:solidFill>
                <a:srgbClr val="FEFAC9"/>
              </a:solidFill>
            </a:endParaRPr>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1602942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A4B4DB-D992-49EE-8B75-234CC47A2EE3}" type="datetimeFigureOut">
              <a:rPr lang="en-US" smtClean="0">
                <a:solidFill>
                  <a:srgbClr val="FEFAC9"/>
                </a:solidFill>
              </a:rPr>
              <a:pPr/>
              <a:t>10/22/2018</a:t>
            </a:fld>
            <a:endParaRPr lang="en-US" dirty="0">
              <a:solidFill>
                <a:srgbClr val="FEFAC9"/>
              </a:solidFill>
            </a:endParaRPr>
          </a:p>
        </p:txBody>
      </p:sp>
      <p:sp>
        <p:nvSpPr>
          <p:cNvPr id="3" name="Footer Placeholder 2"/>
          <p:cNvSpPr>
            <a:spLocks noGrp="1"/>
          </p:cNvSpPr>
          <p:nvPr>
            <p:ph type="ftr" sz="quarter" idx="11"/>
          </p:nvPr>
        </p:nvSpPr>
        <p:spPr/>
        <p:txBody>
          <a:bodyPr/>
          <a:lstStyle/>
          <a:p>
            <a:endParaRPr lang="en-US" dirty="0">
              <a:solidFill>
                <a:srgbClr val="FEFAC9"/>
              </a:solidFill>
            </a:endParaRPr>
          </a:p>
        </p:txBody>
      </p:sp>
      <p:sp>
        <p:nvSpPr>
          <p:cNvPr id="4" name="Slide Number Placeholder 3"/>
          <p:cNvSpPr>
            <a:spLocks noGrp="1"/>
          </p:cNvSpPr>
          <p:nvPr>
            <p:ph type="sldNum" sz="quarter" idx="12"/>
          </p:nvPr>
        </p:nvSpPr>
        <p:spPr/>
        <p:txBody>
          <a:bodyPr/>
          <a:lstStyle/>
          <a:p>
            <a:fld id="{A43AE277-F709-4AD8-9C2E-D41031CAC6BB}" type="slidenum">
              <a:rPr lang="en-US" smtClean="0">
                <a:solidFill>
                  <a:srgbClr val="FEFAC9"/>
                </a:solidFill>
              </a:rPr>
              <a:pPr/>
              <a:t>‹#›</a:t>
            </a:fld>
            <a:endParaRPr lang="en-US" dirty="0">
              <a:solidFill>
                <a:srgbClr val="FEFAC9"/>
              </a:solidFill>
            </a:endParaRPr>
          </a:p>
        </p:txBody>
      </p:sp>
    </p:spTree>
    <p:extLst>
      <p:ext uri="{BB962C8B-B14F-4D97-AF65-F5344CB8AC3E}">
        <p14:creationId xmlns:p14="http://schemas.microsoft.com/office/powerpoint/2010/main" val="25021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18A4B4DB-D992-49EE-8B75-234CC47A2EE3}" type="datetimeFigureOut">
              <a:rPr lang="en-US" smtClean="0">
                <a:solidFill>
                  <a:srgbClr val="FEFAC9"/>
                </a:solidFill>
              </a:rPr>
              <a:pPr/>
              <a:t>10/22/2018</a:t>
            </a:fld>
            <a:endParaRPr lang="en-US" dirty="0">
              <a:solidFill>
                <a:srgbClr val="FEFAC9"/>
              </a:solidFill>
            </a:endParaRPr>
          </a:p>
        </p:txBody>
      </p:sp>
      <p:sp>
        <p:nvSpPr>
          <p:cNvPr id="9" name="Slide Number Placeholder 8"/>
          <p:cNvSpPr>
            <a:spLocks noGrp="1"/>
          </p:cNvSpPr>
          <p:nvPr>
            <p:ph type="sldNum" sz="quarter" idx="15"/>
          </p:nvPr>
        </p:nvSpPr>
        <p:spPr/>
        <p:txBody>
          <a:bodyPr/>
          <a:lstStyle/>
          <a:p>
            <a:fld id="{A43AE277-F709-4AD8-9C2E-D41031CAC6BB}" type="slidenum">
              <a:rPr lang="en-US" smtClean="0">
                <a:solidFill>
                  <a:srgbClr val="FEFAC9"/>
                </a:solidFill>
              </a:rPr>
              <a:pPr/>
              <a:t>‹#›</a:t>
            </a:fld>
            <a:endParaRPr lang="en-US" dirty="0">
              <a:solidFill>
                <a:srgbClr val="FEFAC9"/>
              </a:solidFill>
            </a:endParaRPr>
          </a:p>
        </p:txBody>
      </p:sp>
      <p:sp>
        <p:nvSpPr>
          <p:cNvPr id="10" name="Footer Placeholder 9"/>
          <p:cNvSpPr>
            <a:spLocks noGrp="1"/>
          </p:cNvSpPr>
          <p:nvPr>
            <p:ph type="ftr" sz="quarter" idx="16"/>
          </p:nvPr>
        </p:nvSpPr>
        <p:spPr/>
        <p:txBody>
          <a:bodyPr/>
          <a:lstStyle/>
          <a:p>
            <a:endParaRPr lang="en-US" dirty="0">
              <a:solidFill>
                <a:srgbClr val="FEFAC9"/>
              </a:solidFill>
            </a:endParaRPr>
          </a:p>
        </p:txBody>
      </p:sp>
    </p:spTree>
    <p:extLst>
      <p:ext uri="{BB962C8B-B14F-4D97-AF65-F5344CB8AC3E}">
        <p14:creationId xmlns:p14="http://schemas.microsoft.com/office/powerpoint/2010/main" val="1082636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18A4B4DB-D992-49EE-8B75-234CC47A2EE3}" type="datetimeFigureOut">
              <a:rPr lang="en-US" smtClean="0">
                <a:solidFill>
                  <a:srgbClr val="FEFAC9"/>
                </a:solidFill>
              </a:rPr>
              <a:pPr/>
              <a:t>10/22/2018</a:t>
            </a:fld>
            <a:endParaRPr lang="en-US" dirty="0">
              <a:solidFill>
                <a:srgbClr val="FEFAC9"/>
              </a:solidFill>
            </a:endParaRPr>
          </a:p>
        </p:txBody>
      </p:sp>
      <p:sp>
        <p:nvSpPr>
          <p:cNvPr id="9" name="Slide Number Placeholder 8"/>
          <p:cNvSpPr>
            <a:spLocks noGrp="1"/>
          </p:cNvSpPr>
          <p:nvPr>
            <p:ph type="sldNum" sz="quarter" idx="11"/>
          </p:nvPr>
        </p:nvSpPr>
        <p:spPr/>
        <p:txBody>
          <a:bodyPr/>
          <a:lstStyle/>
          <a:p>
            <a:fld id="{A43AE277-F709-4AD8-9C2E-D41031CAC6BB}" type="slidenum">
              <a:rPr lang="en-US" smtClean="0">
                <a:solidFill>
                  <a:srgbClr val="FEFAC9"/>
                </a:solidFill>
              </a:rPr>
              <a:pPr/>
              <a:t>‹#›</a:t>
            </a:fld>
            <a:endParaRPr lang="en-US" dirty="0">
              <a:solidFill>
                <a:srgbClr val="FEFAC9"/>
              </a:solidFill>
            </a:endParaRPr>
          </a:p>
        </p:txBody>
      </p:sp>
      <p:sp>
        <p:nvSpPr>
          <p:cNvPr id="10" name="Footer Placeholder 9"/>
          <p:cNvSpPr>
            <a:spLocks noGrp="1"/>
          </p:cNvSpPr>
          <p:nvPr>
            <p:ph type="ftr" sz="quarter" idx="12"/>
          </p:nvPr>
        </p:nvSpPr>
        <p:spPr/>
        <p:txBody>
          <a:bodyPr/>
          <a:lstStyle/>
          <a:p>
            <a:endParaRPr lang="en-US" dirty="0">
              <a:solidFill>
                <a:srgbClr val="FEFAC9"/>
              </a:solidFill>
            </a:endParaRPr>
          </a:p>
        </p:txBody>
      </p:sp>
    </p:spTree>
    <p:extLst>
      <p:ext uri="{BB962C8B-B14F-4D97-AF65-F5344CB8AC3E}">
        <p14:creationId xmlns:p14="http://schemas.microsoft.com/office/powerpoint/2010/main" val="275524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18A4B4DB-D992-49EE-8B75-234CC47A2EE3}" type="datetimeFigureOut">
              <a:rPr lang="en-US" smtClean="0">
                <a:solidFill>
                  <a:srgbClr val="FEFAC9"/>
                </a:solidFill>
              </a:rPr>
              <a:pPr/>
              <a:t>10/22/2018</a:t>
            </a:fld>
            <a:endParaRPr lang="en-US" dirty="0">
              <a:solidFill>
                <a:srgbClr val="FEFAC9"/>
              </a:solidFill>
            </a:endParaRPr>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dirty="0">
              <a:solidFill>
                <a:srgbClr val="FEFAC9"/>
              </a:solidFill>
            </a:endParaRPr>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A43AE277-F709-4AD8-9C2E-D41031CAC6BB}" type="slidenum">
              <a:rPr lang="en-US" smtClean="0">
                <a:solidFill>
                  <a:srgbClr val="FEFAC9"/>
                </a:solidFill>
              </a:rPr>
              <a:pPr/>
              <a:t>‹#›</a:t>
            </a:fld>
            <a:endParaRPr lang="en-US" dirty="0">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extLst>
      <p:ext uri="{BB962C8B-B14F-4D97-AF65-F5344CB8AC3E}">
        <p14:creationId xmlns:p14="http://schemas.microsoft.com/office/powerpoint/2010/main" val="331846299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jpg"/><Relationship Id="rId7"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3.pn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jpg"/><Relationship Id="rId7"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3.png"/><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jpg"/><Relationship Id="rId7"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3.png"/><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3.png"/><Relationship Id="rId7"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5.jpeg"/><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 Id="rId9"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3.png"/><Relationship Id="rId7" Type="http://schemas.openxmlformats.org/officeDocument/2006/relationships/image" Target="../media/image61.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41.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4.jpeg"/><Relationship Id="rId7" Type="http://schemas.openxmlformats.org/officeDocument/2006/relationships/image" Target="../media/image67.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3.png"/><Relationship Id="rId10" Type="http://schemas.openxmlformats.org/officeDocument/2006/relationships/image" Target="../media/image70.jpeg"/><Relationship Id="rId4" Type="http://schemas.openxmlformats.org/officeDocument/2006/relationships/image" Target="../media/image65.jpeg"/><Relationship Id="rId9" Type="http://schemas.openxmlformats.org/officeDocument/2006/relationships/image" Target="../media/image69.jpeg"/></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3.jpeg"/><Relationship Id="rId4" Type="http://schemas.openxmlformats.org/officeDocument/2006/relationships/image" Target="../media/image72.jpeg"/></Relationships>
</file>

<file path=ppt/slides/_rels/slide43.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3.png"/><Relationship Id="rId7"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jpg"/><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9.JPG"/></Relationships>
</file>

<file path=ppt/slides/_rels/slide46.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5.jpg"/><Relationship Id="rId3" Type="http://schemas.openxmlformats.org/officeDocument/2006/relationships/image" Target="../media/image3.png"/><Relationship Id="rId7" Type="http://schemas.openxmlformats.org/officeDocument/2006/relationships/image" Target="../media/image80.png"/><Relationship Id="rId12" Type="http://schemas.openxmlformats.org/officeDocument/2006/relationships/image" Target="../media/image84.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3.png"/><Relationship Id="rId5" Type="http://schemas.openxmlformats.org/officeDocument/2006/relationships/image" Target="../media/image75.jpg"/><Relationship Id="rId15" Type="http://schemas.openxmlformats.org/officeDocument/2006/relationships/image" Target="../media/image87.PNG"/><Relationship Id="rId10" Type="http://schemas.openxmlformats.org/officeDocument/2006/relationships/image" Target="../media/image82.png"/><Relationship Id="rId4" Type="http://schemas.openxmlformats.org/officeDocument/2006/relationships/image" Target="../media/image74.png"/><Relationship Id="rId9" Type="http://schemas.openxmlformats.org/officeDocument/2006/relationships/image" Target="../media/image81.jpg"/><Relationship Id="rId14" Type="http://schemas.openxmlformats.org/officeDocument/2006/relationships/image" Target="../media/image86.jpeg"/></Relationships>
</file>

<file path=ppt/slides/_rels/slide4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2.jpe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618" y="152400"/>
            <a:ext cx="1991484" cy="724176"/>
          </a:xfrm>
          <a:prstGeom prst="rect">
            <a:avLst/>
          </a:prstGeom>
        </p:spPr>
      </p:pic>
      <p:cxnSp>
        <p:nvCxnSpPr>
          <p:cNvPr id="7" name="Straight Connector 6"/>
          <p:cNvCxnSpPr/>
          <p:nvPr/>
        </p:nvCxnSpPr>
        <p:spPr>
          <a:xfrm>
            <a:off x="533400" y="990600"/>
            <a:ext cx="83058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33400" y="2147723"/>
            <a:ext cx="83058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43345" y="850724"/>
            <a:ext cx="8360229" cy="1323439"/>
          </a:xfrm>
          <a:prstGeom prst="rect">
            <a:avLst/>
          </a:prstGeom>
        </p:spPr>
        <p:txBody>
          <a:bodyPr wrap="square">
            <a:spAutoFit/>
          </a:bodyPr>
          <a:lstStyle/>
          <a:p>
            <a:pPr algn="ctr"/>
            <a:r>
              <a:rPr lang="en-US" sz="4000" b="1" dirty="0">
                <a:ln w="2540">
                  <a:solidFill>
                    <a:srgbClr val="FFDD4B"/>
                  </a:solidFill>
                  <a:prstDash val="solid"/>
                </a:ln>
                <a:solidFill>
                  <a:srgbClr val="FFFFEB"/>
                </a:solidFill>
                <a:effectLst>
                  <a:outerShdw blurRad="38100" dist="38100" dir="2700000" algn="tl">
                    <a:srgbClr val="000000">
                      <a:alpha val="43137"/>
                    </a:srgbClr>
                  </a:outerShdw>
                  <a:reflection blurRad="6350" stA="60000" endA="900" endPos="58000" dir="5400000" sy="-100000" algn="bl" rotWithShape="0"/>
                </a:effectLst>
                <a:latin typeface="Rockwell Condensed" panose="02060603050405020104" pitchFamily="18" charset="0"/>
              </a:rPr>
              <a:t>Boots on the Ground: Illegal Dumping Partnership Conference</a:t>
            </a:r>
          </a:p>
        </p:txBody>
      </p:sp>
      <p:pic>
        <p:nvPicPr>
          <p:cNvPr id="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66800" y="2190193"/>
            <a:ext cx="7007761" cy="4672425"/>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p:cNvSpPr txBox="1">
            <a:spLocks/>
          </p:cNvSpPr>
          <p:nvPr/>
        </p:nvSpPr>
        <p:spPr>
          <a:xfrm>
            <a:off x="5678147" y="177409"/>
            <a:ext cx="3139282"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spcBef>
                <a:spcPts val="0"/>
              </a:spcBef>
              <a:buClr>
                <a:schemeClr val="accent2"/>
              </a:buClr>
              <a:buSzPct val="85000"/>
            </a:pPr>
            <a:r>
              <a:rPr lang="en-US" sz="1400" b="1" dirty="0" smtClean="0">
                <a:ln w="12700">
                  <a:noFill/>
                  <a:prstDash val="solid"/>
                </a:ln>
                <a:solidFill>
                  <a:srgbClr val="FFFFCC"/>
                </a:solidFill>
                <a:effectLst>
                  <a:outerShdw blurRad="41275" dist="20320" dir="1800000" algn="tl" rotWithShape="0">
                    <a:srgbClr val="000000">
                      <a:alpha val="40000"/>
                    </a:srgbClr>
                  </a:outerShdw>
                </a:effectLst>
                <a:latin typeface="+mn-lt"/>
                <a:ea typeface="+mn-ea"/>
                <a:cs typeface="+mn-cs"/>
              </a:rPr>
              <a:t>October 24,  2018</a:t>
            </a:r>
            <a:endParaRPr lang="en-US" sz="1400" b="1" dirty="0">
              <a:ln w="12700">
                <a:noFill/>
                <a:prstDash val="solid"/>
              </a:ln>
              <a:solidFill>
                <a:srgbClr val="FFFFCC"/>
              </a:solidFill>
              <a:effectLst>
                <a:outerShdw blurRad="41275" dist="20320" dir="1800000" algn="tl" rotWithShape="0">
                  <a:srgbClr val="000000">
                    <a:alpha val="40000"/>
                  </a:srgbClr>
                </a:outerShdw>
              </a:effectLst>
              <a:latin typeface="+mn-lt"/>
              <a:ea typeface="+mn-ea"/>
              <a:cs typeface="+mn-cs"/>
            </a:endParaRPr>
          </a:p>
        </p:txBody>
      </p:sp>
    </p:spTree>
    <p:extLst>
      <p:ext uri="{BB962C8B-B14F-4D97-AF65-F5344CB8AC3E}">
        <p14:creationId xmlns:p14="http://schemas.microsoft.com/office/powerpoint/2010/main" val="11670870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61" y="152400"/>
            <a:ext cx="1991484" cy="724176"/>
          </a:xfrm>
          <a:prstGeom prst="rect">
            <a:avLst/>
          </a:prstGeom>
        </p:spPr>
      </p:pic>
      <p:sp>
        <p:nvSpPr>
          <p:cNvPr id="8" name="Content Placeholder 7"/>
          <p:cNvSpPr>
            <a:spLocks noGrp="1"/>
          </p:cNvSpPr>
          <p:nvPr>
            <p:ph idx="1"/>
          </p:nvPr>
        </p:nvSpPr>
        <p:spPr>
          <a:xfrm>
            <a:off x="5562600" y="457200"/>
            <a:ext cx="3109687" cy="533400"/>
          </a:xfrm>
        </p:spPr>
        <p:txBody>
          <a:bodyPr>
            <a:noAutofit/>
          </a:bodyPr>
          <a:lstStyle/>
          <a:p>
            <a:pPr marL="0" indent="0" algn="ctr">
              <a:buClr>
                <a:schemeClr val="tx1"/>
              </a:buClr>
              <a:buNone/>
            </a:pPr>
            <a:r>
              <a:rPr lang="en-US" sz="2400" b="1" dirty="0" smtClean="0">
                <a:ln w="2540">
                  <a:noFill/>
                  <a:prstDash val="solid"/>
                </a:ln>
                <a:solidFill>
                  <a:srgbClr val="00B0F0"/>
                </a:solidFill>
                <a:latin typeface="Rockwell Condensed" panose="02060603050405020104" pitchFamily="18" charset="0"/>
              </a:rPr>
              <a:t>Alignment Research</a:t>
            </a:r>
            <a:endParaRPr lang="en-US" sz="2400" b="1" dirty="0">
              <a:ln w="2540">
                <a:noFill/>
                <a:prstDash val="solid"/>
              </a:ln>
              <a:solidFill>
                <a:srgbClr val="00B0F0"/>
              </a:solidFill>
              <a:latin typeface="Rockwell Condensed" panose="02060603050405020104" pitchFamily="18" charset="0"/>
            </a:endParaRPr>
          </a:p>
        </p:txBody>
      </p:sp>
      <p:cxnSp>
        <p:nvCxnSpPr>
          <p:cNvPr id="11" name="Straight Connector 10"/>
          <p:cNvCxnSpPr/>
          <p:nvPr/>
        </p:nvCxnSpPr>
        <p:spPr>
          <a:xfrm>
            <a:off x="0" y="9906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711897" y="514762"/>
            <a:ext cx="4419600" cy="646331"/>
          </a:xfrm>
          <a:prstGeom prst="rect">
            <a:avLst/>
          </a:prstGeom>
          <a:noFill/>
        </p:spPr>
        <p:txBody>
          <a:bodyPr wrap="square" rtlCol="0">
            <a:spAutoFit/>
          </a:bodyPr>
          <a:lstStyle/>
          <a:p>
            <a:endParaRPr lang="en-US" dirty="0"/>
          </a:p>
          <a:p>
            <a:endParaRPr lang="en-US" dirty="0"/>
          </a:p>
        </p:txBody>
      </p:sp>
      <p:sp>
        <p:nvSpPr>
          <p:cNvPr id="6" name="Rounded Rectangle 5"/>
          <p:cNvSpPr/>
          <p:nvPr/>
        </p:nvSpPr>
        <p:spPr>
          <a:xfrm>
            <a:off x="152401" y="2154033"/>
            <a:ext cx="3886200" cy="421771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p>
          <a:p>
            <a:pPr algn="ctr"/>
            <a:endParaRPr lang="en-US" dirty="0"/>
          </a:p>
        </p:txBody>
      </p:sp>
      <p:sp>
        <p:nvSpPr>
          <p:cNvPr id="7" name="TextBox 6"/>
          <p:cNvSpPr txBox="1"/>
          <p:nvPr/>
        </p:nvSpPr>
        <p:spPr>
          <a:xfrm>
            <a:off x="304801" y="2268058"/>
            <a:ext cx="2133600" cy="4247317"/>
          </a:xfrm>
          <a:prstGeom prst="rect">
            <a:avLst/>
          </a:prstGeom>
          <a:noFill/>
        </p:spPr>
        <p:txBody>
          <a:bodyPr wrap="square" rtlCol="0">
            <a:spAutoFit/>
          </a:bodyPr>
          <a:lstStyle/>
          <a:p>
            <a:r>
              <a:rPr lang="en-US" sz="2800" b="1" dirty="0" smtClean="0">
                <a:solidFill>
                  <a:srgbClr val="00B0F0"/>
                </a:solidFill>
              </a:rPr>
              <a:t>A</a:t>
            </a:r>
            <a:r>
              <a:rPr lang="en-US" sz="2800" dirty="0" smtClean="0"/>
              <a:t>im High</a:t>
            </a:r>
          </a:p>
          <a:p>
            <a:r>
              <a:rPr lang="en-US" sz="2800" b="1" dirty="0" smtClean="0">
                <a:solidFill>
                  <a:srgbClr val="00B0F0"/>
                </a:solidFill>
              </a:rPr>
              <a:t>L</a:t>
            </a:r>
            <a:r>
              <a:rPr lang="en-US" sz="2800" dirty="0" smtClean="0"/>
              <a:t>ocate</a:t>
            </a:r>
          </a:p>
          <a:p>
            <a:r>
              <a:rPr lang="en-US" sz="2800" b="1" dirty="0" smtClean="0">
                <a:solidFill>
                  <a:srgbClr val="00B0F0"/>
                </a:solidFill>
              </a:rPr>
              <a:t>I</a:t>
            </a:r>
            <a:r>
              <a:rPr lang="en-US" sz="2800" dirty="0" smtClean="0"/>
              <a:t>nitiate</a:t>
            </a:r>
          </a:p>
          <a:p>
            <a:r>
              <a:rPr lang="en-US" sz="2800" b="1" dirty="0" smtClean="0">
                <a:solidFill>
                  <a:srgbClr val="00B0F0"/>
                </a:solidFill>
              </a:rPr>
              <a:t>G</a:t>
            </a:r>
            <a:r>
              <a:rPr lang="en-US" sz="2800" dirty="0" smtClean="0"/>
              <a:t>et to know</a:t>
            </a:r>
          </a:p>
          <a:p>
            <a:r>
              <a:rPr lang="en-US" sz="2800" b="1" dirty="0" smtClean="0">
                <a:solidFill>
                  <a:srgbClr val="00B0F0"/>
                </a:solidFill>
              </a:rPr>
              <a:t>N</a:t>
            </a:r>
            <a:r>
              <a:rPr lang="en-US" sz="2800" dirty="0" smtClean="0"/>
              <a:t>egotiate</a:t>
            </a:r>
          </a:p>
          <a:p>
            <a:r>
              <a:rPr lang="en-US" sz="2800" b="1" dirty="0" smtClean="0">
                <a:solidFill>
                  <a:srgbClr val="00B0F0"/>
                </a:solidFill>
              </a:rPr>
              <a:t>M</a:t>
            </a:r>
            <a:r>
              <a:rPr lang="en-US" sz="2800" dirty="0" smtClean="0"/>
              <a:t>otivations</a:t>
            </a:r>
          </a:p>
          <a:p>
            <a:r>
              <a:rPr lang="en-US" sz="2800" b="1" dirty="0" smtClean="0">
                <a:solidFill>
                  <a:srgbClr val="00B0F0"/>
                </a:solidFill>
              </a:rPr>
              <a:t>E</a:t>
            </a:r>
            <a:r>
              <a:rPr lang="en-US" sz="2800" dirty="0" smtClean="0"/>
              <a:t>ncourage </a:t>
            </a:r>
            <a:endParaRPr lang="en-US" sz="2800" dirty="0" smtClean="0"/>
          </a:p>
          <a:p>
            <a:r>
              <a:rPr lang="en-US" sz="2800" b="1" dirty="0" smtClean="0">
                <a:solidFill>
                  <a:srgbClr val="00B0F0"/>
                </a:solidFill>
              </a:rPr>
              <a:t>N</a:t>
            </a:r>
            <a:r>
              <a:rPr lang="en-US" sz="2800" dirty="0" smtClean="0"/>
              <a:t>ever Lie</a:t>
            </a:r>
          </a:p>
          <a:p>
            <a:r>
              <a:rPr lang="en-US" sz="2800" b="1" dirty="0" smtClean="0">
                <a:solidFill>
                  <a:srgbClr val="00B0F0"/>
                </a:solidFill>
              </a:rPr>
              <a:t>T</a:t>
            </a:r>
            <a:r>
              <a:rPr lang="en-US" sz="2800" dirty="0" smtClean="0"/>
              <a:t>rust</a:t>
            </a:r>
          </a:p>
          <a:p>
            <a:endParaRPr lang="en-US" dirty="0"/>
          </a:p>
        </p:txBody>
      </p:sp>
      <p:sp>
        <p:nvSpPr>
          <p:cNvPr id="9" name="Rounded Rectangle 8"/>
          <p:cNvSpPr/>
          <p:nvPr/>
        </p:nvSpPr>
        <p:spPr>
          <a:xfrm>
            <a:off x="5105400" y="2154033"/>
            <a:ext cx="3962400" cy="4172795"/>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257800" y="2310080"/>
            <a:ext cx="3657600" cy="3970318"/>
          </a:xfrm>
          <a:prstGeom prst="rect">
            <a:avLst/>
          </a:prstGeom>
          <a:noFill/>
        </p:spPr>
        <p:txBody>
          <a:bodyPr wrap="square" rtlCol="0">
            <a:spAutoFit/>
          </a:bodyPr>
          <a:lstStyle/>
          <a:p>
            <a:r>
              <a:rPr lang="en-US" sz="2800" b="1" dirty="0" smtClean="0">
                <a:solidFill>
                  <a:srgbClr val="00B0F0"/>
                </a:solidFill>
              </a:rPr>
              <a:t>R</a:t>
            </a:r>
            <a:r>
              <a:rPr lang="en-US" sz="2800" dirty="0" smtClean="0"/>
              <a:t>esilient</a:t>
            </a:r>
          </a:p>
          <a:p>
            <a:r>
              <a:rPr lang="en-US" sz="2800" b="1" dirty="0" smtClean="0">
                <a:solidFill>
                  <a:srgbClr val="00B0F0"/>
                </a:solidFill>
              </a:rPr>
              <a:t>E</a:t>
            </a:r>
            <a:r>
              <a:rPr lang="en-US" sz="2800" dirty="0" smtClean="0"/>
              <a:t>mpathetic</a:t>
            </a:r>
          </a:p>
          <a:p>
            <a:r>
              <a:rPr lang="en-US" sz="2800" b="1" dirty="0" smtClean="0">
                <a:solidFill>
                  <a:srgbClr val="00B0F0"/>
                </a:solidFill>
              </a:rPr>
              <a:t>S</a:t>
            </a:r>
            <a:r>
              <a:rPr lang="en-US" sz="2800" dirty="0" smtClean="0"/>
              <a:t>elf-confident</a:t>
            </a:r>
          </a:p>
          <a:p>
            <a:r>
              <a:rPr lang="en-US" sz="2800" b="1" dirty="0" smtClean="0">
                <a:solidFill>
                  <a:srgbClr val="00B0F0"/>
                </a:solidFill>
              </a:rPr>
              <a:t>E</a:t>
            </a:r>
            <a:r>
              <a:rPr lang="en-US" sz="2800" dirty="0" smtClean="0"/>
              <a:t>nergy-positive</a:t>
            </a:r>
          </a:p>
          <a:p>
            <a:r>
              <a:rPr lang="en-US" sz="2800" b="1" dirty="0" smtClean="0">
                <a:solidFill>
                  <a:srgbClr val="00B0F0"/>
                </a:solidFill>
              </a:rPr>
              <a:t>A</a:t>
            </a:r>
            <a:r>
              <a:rPr lang="en-US" sz="2800" dirty="0" smtClean="0"/>
              <a:t>pproachable</a:t>
            </a:r>
          </a:p>
          <a:p>
            <a:r>
              <a:rPr lang="en-US" sz="2800" b="1" dirty="0" smtClean="0">
                <a:solidFill>
                  <a:srgbClr val="00B0F0"/>
                </a:solidFill>
              </a:rPr>
              <a:t>R</a:t>
            </a:r>
            <a:r>
              <a:rPr lang="en-US" sz="2800" dirty="0" smtClean="0"/>
              <a:t>isk taker</a:t>
            </a:r>
          </a:p>
          <a:p>
            <a:r>
              <a:rPr lang="en-US" sz="2800" b="1" dirty="0" smtClean="0">
                <a:solidFill>
                  <a:srgbClr val="00B0F0"/>
                </a:solidFill>
              </a:rPr>
              <a:t>C</a:t>
            </a:r>
            <a:r>
              <a:rPr lang="en-US" sz="2800" dirty="0" smtClean="0"/>
              <a:t>reative</a:t>
            </a:r>
          </a:p>
          <a:p>
            <a:r>
              <a:rPr lang="en-US" sz="2800" b="1" dirty="0" smtClean="0">
                <a:solidFill>
                  <a:srgbClr val="00B0F0"/>
                </a:solidFill>
              </a:rPr>
              <a:t>H</a:t>
            </a:r>
            <a:r>
              <a:rPr lang="en-US" sz="2800" dirty="0" smtClean="0"/>
              <a:t>onors Commitments</a:t>
            </a:r>
          </a:p>
          <a:p>
            <a:endParaRPr lang="en-US" sz="2800" dirty="0"/>
          </a:p>
        </p:txBody>
      </p:sp>
      <p:sp>
        <p:nvSpPr>
          <p:cNvPr id="13" name="TextBox 12"/>
          <p:cNvSpPr txBox="1"/>
          <p:nvPr/>
        </p:nvSpPr>
        <p:spPr>
          <a:xfrm>
            <a:off x="4031673" y="3429000"/>
            <a:ext cx="1066800" cy="1323439"/>
          </a:xfrm>
          <a:prstGeom prst="rect">
            <a:avLst/>
          </a:prstGeom>
          <a:noFill/>
        </p:spPr>
        <p:txBody>
          <a:bodyPr wrap="square" rtlCol="0">
            <a:spAutoFit/>
          </a:bodyPr>
          <a:lstStyle/>
          <a:p>
            <a:pPr algn="ctr"/>
            <a:r>
              <a:rPr lang="en-US" sz="8000" dirty="0"/>
              <a:t>+</a:t>
            </a:r>
          </a:p>
        </p:txBody>
      </p:sp>
      <p:sp>
        <p:nvSpPr>
          <p:cNvPr id="2" name="TextBox 1"/>
          <p:cNvSpPr txBox="1"/>
          <p:nvPr/>
        </p:nvSpPr>
        <p:spPr>
          <a:xfrm>
            <a:off x="711961" y="1161093"/>
            <a:ext cx="7517639" cy="1077218"/>
          </a:xfrm>
          <a:prstGeom prst="rect">
            <a:avLst/>
          </a:prstGeom>
          <a:noFill/>
        </p:spPr>
        <p:txBody>
          <a:bodyPr wrap="square" rtlCol="0">
            <a:spAutoFit/>
          </a:bodyPr>
          <a:lstStyle/>
          <a:p>
            <a:pPr algn="ctr"/>
            <a:r>
              <a:rPr lang="en-US" sz="3200" dirty="0" smtClean="0"/>
              <a:t>What is </a:t>
            </a:r>
            <a:r>
              <a:rPr lang="en-US" sz="3200" dirty="0" smtClean="0">
                <a:solidFill>
                  <a:srgbClr val="00B0F0"/>
                </a:solidFill>
              </a:rPr>
              <a:t>Alignment Research </a:t>
            </a:r>
            <a:r>
              <a:rPr lang="en-US" sz="3200" dirty="0" smtClean="0"/>
              <a:t>and why is it important?</a:t>
            </a:r>
            <a:endParaRPr lang="en-US" sz="3200" dirty="0"/>
          </a:p>
        </p:txBody>
      </p:sp>
    </p:spTree>
    <p:extLst>
      <p:ext uri="{BB962C8B-B14F-4D97-AF65-F5344CB8AC3E}">
        <p14:creationId xmlns:p14="http://schemas.microsoft.com/office/powerpoint/2010/main" val="13123379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7205"/>
            <a:ext cx="9144000" cy="556070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61" y="152400"/>
            <a:ext cx="1991484" cy="724176"/>
          </a:xfrm>
          <a:prstGeom prst="rect">
            <a:avLst/>
          </a:prstGeom>
        </p:spPr>
      </p:pic>
      <p:sp>
        <p:nvSpPr>
          <p:cNvPr id="8" name="Content Placeholder 7"/>
          <p:cNvSpPr>
            <a:spLocks noGrp="1"/>
          </p:cNvSpPr>
          <p:nvPr>
            <p:ph idx="1"/>
          </p:nvPr>
        </p:nvSpPr>
        <p:spPr>
          <a:xfrm>
            <a:off x="4800600" y="514488"/>
            <a:ext cx="3686169" cy="457200"/>
          </a:xfrm>
        </p:spPr>
        <p:txBody>
          <a:bodyPr>
            <a:noAutofit/>
          </a:bodyPr>
          <a:lstStyle/>
          <a:p>
            <a:pPr marL="0" indent="0" algn="ctr">
              <a:buClr>
                <a:schemeClr val="tx1"/>
              </a:buClr>
              <a:buNone/>
            </a:pPr>
            <a:r>
              <a:rPr lang="en-US" sz="2400" b="1" dirty="0" smtClean="0">
                <a:ln w="2540">
                  <a:noFill/>
                  <a:prstDash val="solid"/>
                </a:ln>
                <a:latin typeface="Rockwell Condensed" panose="02060603050405020104" pitchFamily="18" charset="0"/>
              </a:rPr>
              <a:t>Mitigation Challenges</a:t>
            </a:r>
            <a:endParaRPr lang="en-US" sz="2400" b="1" dirty="0">
              <a:ln w="2540">
                <a:noFill/>
                <a:prstDash val="solid"/>
              </a:ln>
              <a:latin typeface="Rockwell Condensed" panose="02060603050405020104" pitchFamily="18" charset="0"/>
            </a:endParaRPr>
          </a:p>
        </p:txBody>
      </p:sp>
      <p:cxnSp>
        <p:nvCxnSpPr>
          <p:cNvPr id="12" name="Straight Connector 11"/>
          <p:cNvCxnSpPr/>
          <p:nvPr/>
        </p:nvCxnSpPr>
        <p:spPr>
          <a:xfrm>
            <a:off x="0" y="9906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686800" y="1524000"/>
            <a:ext cx="304800" cy="523220"/>
          </a:xfrm>
          <a:prstGeom prst="rect">
            <a:avLst/>
          </a:prstGeom>
          <a:noFill/>
        </p:spPr>
        <p:txBody>
          <a:bodyPr wrap="square" rtlCol="0">
            <a:spAutoFit/>
          </a:bodyPr>
          <a:lstStyle/>
          <a:p>
            <a:r>
              <a:rPr lang="en-US" sz="2800" dirty="0" smtClean="0">
                <a:solidFill>
                  <a:srgbClr val="FF0000"/>
                </a:solidFill>
              </a:rPr>
              <a:t>?</a:t>
            </a:r>
            <a:endParaRPr lang="en-US" sz="2800" dirty="0">
              <a:solidFill>
                <a:srgbClr val="FF0000"/>
              </a:solidFill>
            </a:endParaRPr>
          </a:p>
        </p:txBody>
      </p:sp>
    </p:spTree>
    <p:extLst>
      <p:ext uri="{BB962C8B-B14F-4D97-AF65-F5344CB8AC3E}">
        <p14:creationId xmlns:p14="http://schemas.microsoft.com/office/powerpoint/2010/main" val="23345732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61" y="152400"/>
            <a:ext cx="1991484" cy="724176"/>
          </a:xfrm>
          <a:prstGeom prst="rect">
            <a:avLst/>
          </a:prstGeom>
        </p:spPr>
      </p:pic>
      <p:sp>
        <p:nvSpPr>
          <p:cNvPr id="8" name="Content Placeholder 7"/>
          <p:cNvSpPr>
            <a:spLocks noGrp="1"/>
          </p:cNvSpPr>
          <p:nvPr>
            <p:ph idx="1"/>
          </p:nvPr>
        </p:nvSpPr>
        <p:spPr>
          <a:xfrm>
            <a:off x="5562600" y="457200"/>
            <a:ext cx="3109687" cy="533400"/>
          </a:xfrm>
        </p:spPr>
        <p:txBody>
          <a:bodyPr>
            <a:noAutofit/>
          </a:bodyPr>
          <a:lstStyle/>
          <a:p>
            <a:pPr marL="0" indent="0" algn="ctr">
              <a:buClr>
                <a:schemeClr val="tx1"/>
              </a:buClr>
              <a:buNone/>
            </a:pPr>
            <a:r>
              <a:rPr lang="en-US" sz="2400" b="1" dirty="0" smtClean="0">
                <a:ln w="2540">
                  <a:noFill/>
                  <a:prstDash val="solid"/>
                </a:ln>
                <a:solidFill>
                  <a:srgbClr val="00B0F0"/>
                </a:solidFill>
                <a:latin typeface="Rockwell Condensed" panose="02060603050405020104" pitchFamily="18" charset="0"/>
              </a:rPr>
              <a:t>Issue Identification</a:t>
            </a:r>
            <a:endParaRPr lang="en-US" sz="2400" b="1" dirty="0">
              <a:ln w="2540">
                <a:noFill/>
                <a:prstDash val="solid"/>
              </a:ln>
              <a:solidFill>
                <a:srgbClr val="00B0F0"/>
              </a:solidFill>
              <a:latin typeface="Rockwell Condensed" panose="02060603050405020104" pitchFamily="18" charset="0"/>
            </a:endParaRPr>
          </a:p>
        </p:txBody>
      </p:sp>
      <p:cxnSp>
        <p:nvCxnSpPr>
          <p:cNvPr id="11" name="Straight Connector 10"/>
          <p:cNvCxnSpPr/>
          <p:nvPr/>
        </p:nvCxnSpPr>
        <p:spPr>
          <a:xfrm>
            <a:off x="0" y="9906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70622" y="1209429"/>
            <a:ext cx="8802755" cy="1077218"/>
          </a:xfrm>
          <a:prstGeom prst="rect">
            <a:avLst/>
          </a:prstGeom>
          <a:noFill/>
        </p:spPr>
        <p:txBody>
          <a:bodyPr wrap="square" rtlCol="0">
            <a:spAutoFit/>
          </a:bodyPr>
          <a:lstStyle/>
          <a:p>
            <a:pPr algn="ctr"/>
            <a:r>
              <a:rPr lang="en-US" sz="3200" dirty="0" smtClean="0"/>
              <a:t>What is </a:t>
            </a:r>
            <a:r>
              <a:rPr lang="en-US" sz="3200" dirty="0" smtClean="0">
                <a:solidFill>
                  <a:srgbClr val="00B0F0"/>
                </a:solidFill>
              </a:rPr>
              <a:t>Issue Identification </a:t>
            </a:r>
            <a:r>
              <a:rPr lang="en-US" sz="3200" dirty="0" smtClean="0"/>
              <a:t>and why is it important?</a:t>
            </a:r>
            <a:endParaRPr lang="en-US" sz="3200" dirty="0"/>
          </a:p>
        </p:txBody>
      </p:sp>
      <p:sp>
        <p:nvSpPr>
          <p:cNvPr id="5" name="Oval 4"/>
          <p:cNvSpPr/>
          <p:nvPr/>
        </p:nvSpPr>
        <p:spPr>
          <a:xfrm>
            <a:off x="1562099" y="2438400"/>
            <a:ext cx="6019800" cy="3810000"/>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352799" y="5241208"/>
            <a:ext cx="2438400" cy="646331"/>
          </a:xfrm>
          <a:prstGeom prst="rect">
            <a:avLst/>
          </a:prstGeom>
          <a:noFill/>
        </p:spPr>
        <p:txBody>
          <a:bodyPr wrap="square" rtlCol="0">
            <a:spAutoFit/>
          </a:bodyPr>
          <a:lstStyle/>
          <a:p>
            <a:pPr algn="ctr"/>
            <a:r>
              <a:rPr lang="en-US" dirty="0" smtClean="0"/>
              <a:t>Risk Management Process</a:t>
            </a:r>
            <a:endParaRPr lang="en-US" dirty="0"/>
          </a:p>
        </p:txBody>
      </p:sp>
      <p:sp>
        <p:nvSpPr>
          <p:cNvPr id="7" name="TextBox 6"/>
          <p:cNvSpPr txBox="1"/>
          <p:nvPr/>
        </p:nvSpPr>
        <p:spPr>
          <a:xfrm>
            <a:off x="1962150" y="3793409"/>
            <a:ext cx="1600200" cy="923330"/>
          </a:xfrm>
          <a:prstGeom prst="rect">
            <a:avLst/>
          </a:prstGeom>
          <a:noFill/>
        </p:spPr>
        <p:txBody>
          <a:bodyPr wrap="square" rtlCol="0">
            <a:spAutoFit/>
          </a:bodyPr>
          <a:lstStyle/>
          <a:p>
            <a:pPr algn="ctr"/>
            <a:r>
              <a:rPr lang="en-US" dirty="0" smtClean="0"/>
              <a:t>Mutual Goals and Objectives</a:t>
            </a:r>
            <a:endParaRPr lang="en-US" dirty="0"/>
          </a:p>
        </p:txBody>
      </p:sp>
      <p:sp>
        <p:nvSpPr>
          <p:cNvPr id="9" name="TextBox 8"/>
          <p:cNvSpPr txBox="1"/>
          <p:nvPr/>
        </p:nvSpPr>
        <p:spPr>
          <a:xfrm>
            <a:off x="5562600" y="3872587"/>
            <a:ext cx="1600200" cy="646331"/>
          </a:xfrm>
          <a:prstGeom prst="rect">
            <a:avLst/>
          </a:prstGeom>
          <a:noFill/>
        </p:spPr>
        <p:txBody>
          <a:bodyPr wrap="square" rtlCol="0">
            <a:spAutoFit/>
          </a:bodyPr>
          <a:lstStyle/>
          <a:p>
            <a:pPr algn="ctr"/>
            <a:r>
              <a:rPr lang="en-US" dirty="0" smtClean="0"/>
              <a:t>Overarching Issue(s)</a:t>
            </a:r>
            <a:endParaRPr lang="en-US" dirty="0"/>
          </a:p>
        </p:txBody>
      </p:sp>
      <p:sp>
        <p:nvSpPr>
          <p:cNvPr id="10" name="TextBox 9"/>
          <p:cNvSpPr txBox="1"/>
          <p:nvPr/>
        </p:nvSpPr>
        <p:spPr>
          <a:xfrm>
            <a:off x="3695699" y="2822138"/>
            <a:ext cx="1752600" cy="646331"/>
          </a:xfrm>
          <a:prstGeom prst="rect">
            <a:avLst/>
          </a:prstGeom>
          <a:noFill/>
        </p:spPr>
        <p:txBody>
          <a:bodyPr wrap="square" rtlCol="0">
            <a:spAutoFit/>
          </a:bodyPr>
          <a:lstStyle/>
          <a:p>
            <a:pPr algn="ctr"/>
            <a:r>
              <a:rPr lang="en-US" dirty="0" smtClean="0"/>
              <a:t>Statutory Authority</a:t>
            </a:r>
            <a:endParaRPr lang="en-US" dirty="0"/>
          </a:p>
        </p:txBody>
      </p:sp>
    </p:spTree>
    <p:extLst>
      <p:ext uri="{BB962C8B-B14F-4D97-AF65-F5344CB8AC3E}">
        <p14:creationId xmlns:p14="http://schemas.microsoft.com/office/powerpoint/2010/main" val="18083025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61" y="152400"/>
            <a:ext cx="1991484" cy="724176"/>
          </a:xfrm>
          <a:prstGeom prst="rect">
            <a:avLst/>
          </a:prstGeom>
        </p:spPr>
      </p:pic>
      <p:sp>
        <p:nvSpPr>
          <p:cNvPr id="8" name="Content Placeholder 7"/>
          <p:cNvSpPr>
            <a:spLocks noGrp="1"/>
          </p:cNvSpPr>
          <p:nvPr>
            <p:ph idx="1"/>
          </p:nvPr>
        </p:nvSpPr>
        <p:spPr>
          <a:xfrm>
            <a:off x="5562600" y="457200"/>
            <a:ext cx="3109687" cy="533400"/>
          </a:xfrm>
        </p:spPr>
        <p:txBody>
          <a:bodyPr>
            <a:noAutofit/>
          </a:bodyPr>
          <a:lstStyle/>
          <a:p>
            <a:pPr marL="0" indent="0" algn="ctr">
              <a:buClr>
                <a:schemeClr val="tx1"/>
              </a:buClr>
              <a:buNone/>
            </a:pPr>
            <a:r>
              <a:rPr lang="en-US" sz="2400" b="1" dirty="0" smtClean="0">
                <a:ln w="2540">
                  <a:noFill/>
                  <a:prstDash val="solid"/>
                </a:ln>
                <a:solidFill>
                  <a:srgbClr val="00B0F0"/>
                </a:solidFill>
                <a:latin typeface="Rockwell Condensed" panose="02060603050405020104" pitchFamily="18" charset="0"/>
              </a:rPr>
              <a:t>Naming and Framing</a:t>
            </a:r>
            <a:endParaRPr lang="en-US" sz="2400" b="1" dirty="0">
              <a:ln w="2540">
                <a:noFill/>
                <a:prstDash val="solid"/>
              </a:ln>
              <a:solidFill>
                <a:srgbClr val="00B0F0"/>
              </a:solidFill>
              <a:latin typeface="Rockwell Condensed" panose="02060603050405020104" pitchFamily="18" charset="0"/>
            </a:endParaRPr>
          </a:p>
        </p:txBody>
      </p:sp>
      <p:cxnSp>
        <p:nvCxnSpPr>
          <p:cNvPr id="11" name="Straight Connector 10"/>
          <p:cNvCxnSpPr/>
          <p:nvPr/>
        </p:nvCxnSpPr>
        <p:spPr>
          <a:xfrm>
            <a:off x="0" y="9906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600200" y="1295400"/>
            <a:ext cx="5943600" cy="1077218"/>
          </a:xfrm>
          <a:prstGeom prst="rect">
            <a:avLst/>
          </a:prstGeom>
          <a:noFill/>
        </p:spPr>
        <p:txBody>
          <a:bodyPr wrap="square" rtlCol="0">
            <a:spAutoFit/>
          </a:bodyPr>
          <a:lstStyle/>
          <a:p>
            <a:pPr algn="ctr"/>
            <a:r>
              <a:rPr lang="en-US" sz="3200" dirty="0" smtClean="0"/>
              <a:t>What is </a:t>
            </a:r>
            <a:r>
              <a:rPr lang="en-US" sz="3200" dirty="0" smtClean="0">
                <a:solidFill>
                  <a:srgbClr val="00B0F0"/>
                </a:solidFill>
              </a:rPr>
              <a:t>Naming and Framing </a:t>
            </a:r>
            <a:r>
              <a:rPr lang="en-US" sz="3200" dirty="0" smtClean="0"/>
              <a:t>and why is it important?</a:t>
            </a:r>
            <a:endParaRPr lang="en-US" sz="3200" dirty="0"/>
          </a:p>
        </p:txBody>
      </p:sp>
      <p:sp>
        <p:nvSpPr>
          <p:cNvPr id="3" name="Rounded Rectangle 2"/>
          <p:cNvSpPr/>
          <p:nvPr/>
        </p:nvSpPr>
        <p:spPr>
          <a:xfrm>
            <a:off x="152400" y="2514600"/>
            <a:ext cx="3733800" cy="3505200"/>
          </a:xfrm>
          <a:prstGeom prst="roundRect">
            <a:avLst/>
          </a:prstGeom>
          <a:solidFill>
            <a:schemeClr val="accent6">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6" name="Rounded Rectangle 5"/>
          <p:cNvSpPr/>
          <p:nvPr/>
        </p:nvSpPr>
        <p:spPr>
          <a:xfrm>
            <a:off x="5257800" y="2514600"/>
            <a:ext cx="3733800" cy="3581400"/>
          </a:xfrm>
          <a:prstGeom prst="roundRect">
            <a:avLst/>
          </a:prstGeom>
          <a:solidFill>
            <a:schemeClr val="accent6">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smtClean="0"/>
              <a:t>Framework for Decision Making</a:t>
            </a:r>
            <a:endParaRPr lang="en-US" sz="2800" dirty="0"/>
          </a:p>
        </p:txBody>
      </p:sp>
      <p:sp>
        <p:nvSpPr>
          <p:cNvPr id="7" name="TextBox 6"/>
          <p:cNvSpPr txBox="1"/>
          <p:nvPr/>
        </p:nvSpPr>
        <p:spPr>
          <a:xfrm>
            <a:off x="609600" y="2677417"/>
            <a:ext cx="2640839" cy="523220"/>
          </a:xfrm>
          <a:prstGeom prst="rect">
            <a:avLst/>
          </a:prstGeom>
          <a:noFill/>
        </p:spPr>
        <p:txBody>
          <a:bodyPr wrap="square" rtlCol="0">
            <a:spAutoFit/>
          </a:bodyPr>
          <a:lstStyle/>
          <a:p>
            <a:pPr algn="ctr"/>
            <a:r>
              <a:rPr lang="en-US" sz="2800" dirty="0" smtClean="0">
                <a:solidFill>
                  <a:srgbClr val="00B0F0"/>
                </a:solidFill>
              </a:rPr>
              <a:t>Naming</a:t>
            </a:r>
            <a:endParaRPr lang="en-US" sz="2800" dirty="0">
              <a:solidFill>
                <a:srgbClr val="00B0F0"/>
              </a:solidFill>
            </a:endParaRPr>
          </a:p>
        </p:txBody>
      </p:sp>
      <p:sp>
        <p:nvSpPr>
          <p:cNvPr id="9" name="TextBox 8"/>
          <p:cNvSpPr txBox="1"/>
          <p:nvPr/>
        </p:nvSpPr>
        <p:spPr>
          <a:xfrm>
            <a:off x="977519" y="4067038"/>
            <a:ext cx="1905000" cy="523220"/>
          </a:xfrm>
          <a:prstGeom prst="rect">
            <a:avLst/>
          </a:prstGeom>
          <a:noFill/>
        </p:spPr>
        <p:txBody>
          <a:bodyPr wrap="square" rtlCol="0">
            <a:spAutoFit/>
          </a:bodyPr>
          <a:lstStyle/>
          <a:p>
            <a:pPr algn="ctr"/>
            <a:r>
              <a:rPr lang="en-US" sz="2800" dirty="0" smtClean="0">
                <a:solidFill>
                  <a:srgbClr val="00B0F0"/>
                </a:solidFill>
              </a:rPr>
              <a:t>Framing</a:t>
            </a:r>
            <a:endParaRPr lang="en-US" sz="2800" dirty="0">
              <a:solidFill>
                <a:srgbClr val="00B0F0"/>
              </a:solidFill>
            </a:endParaRPr>
          </a:p>
        </p:txBody>
      </p:sp>
      <p:sp>
        <p:nvSpPr>
          <p:cNvPr id="10" name="TextBox 9"/>
          <p:cNvSpPr txBox="1"/>
          <p:nvPr/>
        </p:nvSpPr>
        <p:spPr>
          <a:xfrm>
            <a:off x="4191000" y="3518864"/>
            <a:ext cx="762000" cy="1323439"/>
          </a:xfrm>
          <a:prstGeom prst="rect">
            <a:avLst/>
          </a:prstGeom>
          <a:noFill/>
        </p:spPr>
        <p:txBody>
          <a:bodyPr wrap="square" rtlCol="0">
            <a:spAutoFit/>
          </a:bodyPr>
          <a:lstStyle/>
          <a:p>
            <a:r>
              <a:rPr lang="en-US" sz="8000" dirty="0"/>
              <a:t>=</a:t>
            </a:r>
          </a:p>
        </p:txBody>
      </p:sp>
      <p:sp>
        <p:nvSpPr>
          <p:cNvPr id="13" name="TextBox 12"/>
          <p:cNvSpPr txBox="1"/>
          <p:nvPr/>
        </p:nvSpPr>
        <p:spPr>
          <a:xfrm>
            <a:off x="367919" y="3168134"/>
            <a:ext cx="3124200"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Defining a Problem</a:t>
            </a:r>
          </a:p>
          <a:p>
            <a:endParaRPr lang="en-US" dirty="0" smtClean="0"/>
          </a:p>
          <a:p>
            <a:pPr marL="285750" indent="-285750">
              <a:buFont typeface="Arial" panose="020B0604020202020204" pitchFamily="34" charset="0"/>
              <a:buChar char="•"/>
            </a:pPr>
            <a:r>
              <a:rPr lang="en-US" dirty="0" smtClean="0"/>
              <a:t>Deliberation</a:t>
            </a:r>
            <a:endParaRPr lang="en-US" dirty="0"/>
          </a:p>
        </p:txBody>
      </p:sp>
      <p:sp>
        <p:nvSpPr>
          <p:cNvPr id="15" name="TextBox 14"/>
          <p:cNvSpPr txBox="1"/>
          <p:nvPr/>
        </p:nvSpPr>
        <p:spPr>
          <a:xfrm>
            <a:off x="419100" y="4563811"/>
            <a:ext cx="3200400"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Asking Questions</a:t>
            </a:r>
          </a:p>
          <a:p>
            <a:endParaRPr lang="en-US" dirty="0" smtClean="0"/>
          </a:p>
          <a:p>
            <a:pPr marL="285750" indent="-285750">
              <a:buFont typeface="Arial" panose="020B0604020202020204" pitchFamily="34" charset="0"/>
              <a:buChar char="•"/>
            </a:pPr>
            <a:r>
              <a:rPr lang="en-US" dirty="0" smtClean="0"/>
              <a:t>Identifying Actions</a:t>
            </a:r>
          </a:p>
          <a:p>
            <a:endParaRPr lang="en-US" dirty="0" smtClean="0"/>
          </a:p>
          <a:p>
            <a:pPr marL="285750" indent="-285750">
              <a:buFont typeface="Arial" panose="020B0604020202020204" pitchFamily="34" charset="0"/>
              <a:buChar char="•"/>
            </a:pPr>
            <a:r>
              <a:rPr lang="en-US" dirty="0" smtClean="0"/>
              <a:t>Centered Concern</a:t>
            </a:r>
          </a:p>
        </p:txBody>
      </p:sp>
    </p:spTree>
    <p:extLst>
      <p:ext uri="{BB962C8B-B14F-4D97-AF65-F5344CB8AC3E}">
        <p14:creationId xmlns:p14="http://schemas.microsoft.com/office/powerpoint/2010/main" val="22573829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95700"/>
            <a:ext cx="3911600" cy="293370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1" y="2626592"/>
            <a:ext cx="5333999" cy="4000499"/>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961" y="152400"/>
            <a:ext cx="1991484" cy="724176"/>
          </a:xfrm>
          <a:prstGeom prst="rect">
            <a:avLst/>
          </a:prstGeom>
        </p:spPr>
      </p:pic>
      <p:cxnSp>
        <p:nvCxnSpPr>
          <p:cNvPr id="7" name="Straight Connector 6"/>
          <p:cNvCxnSpPr/>
          <p:nvPr/>
        </p:nvCxnSpPr>
        <p:spPr>
          <a:xfrm>
            <a:off x="0" y="952776"/>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8" name="Content Placeholder 7"/>
          <p:cNvSpPr>
            <a:spLocks noGrp="1"/>
          </p:cNvSpPr>
          <p:nvPr>
            <p:ph idx="1"/>
          </p:nvPr>
        </p:nvSpPr>
        <p:spPr>
          <a:xfrm>
            <a:off x="1752930" y="3948454"/>
            <a:ext cx="1989447" cy="457199"/>
          </a:xfrm>
        </p:spPr>
        <p:txBody>
          <a:bodyPr>
            <a:normAutofit fontScale="25000" lnSpcReduction="20000"/>
          </a:bodyPr>
          <a:lstStyle/>
          <a:p>
            <a:pPr marL="0" indent="0">
              <a:buClr>
                <a:schemeClr val="tx1"/>
              </a:buClr>
              <a:buNone/>
            </a:pPr>
            <a:r>
              <a:rPr lang="en-US" sz="7200" b="1" dirty="0" smtClean="0">
                <a:ln w="2540">
                  <a:noFill/>
                  <a:prstDash val="solid"/>
                </a:ln>
              </a:rPr>
              <a:t> Placitas, NM</a:t>
            </a:r>
          </a:p>
          <a:p>
            <a:pPr marL="0" indent="0">
              <a:buClr>
                <a:schemeClr val="tx1"/>
              </a:buClr>
              <a:buNone/>
            </a:pPr>
            <a:endParaRPr lang="en-US" sz="2400" b="1" dirty="0">
              <a:ln w="2540">
                <a:noFill/>
                <a:prstDash val="solid"/>
              </a:ln>
              <a:latin typeface="Rockwell Condensed" panose="02060603050405020104" pitchFamily="18" charset="0"/>
            </a:endParaRPr>
          </a:p>
          <a:p>
            <a:pPr marL="0" indent="0">
              <a:buClr>
                <a:schemeClr val="tx1"/>
              </a:buClr>
              <a:buNone/>
            </a:pPr>
            <a:r>
              <a:rPr lang="en-US" dirty="0" smtClean="0"/>
              <a:t> </a:t>
            </a:r>
            <a:endParaRPr lang="en-US" dirty="0"/>
          </a:p>
        </p:txBody>
      </p:sp>
      <p:sp>
        <p:nvSpPr>
          <p:cNvPr id="2" name="TextBox 1"/>
          <p:cNvSpPr txBox="1"/>
          <p:nvPr/>
        </p:nvSpPr>
        <p:spPr>
          <a:xfrm>
            <a:off x="3886200" y="360677"/>
            <a:ext cx="5007428" cy="461665"/>
          </a:xfrm>
          <a:prstGeom prst="rect">
            <a:avLst/>
          </a:prstGeom>
          <a:noFill/>
        </p:spPr>
        <p:txBody>
          <a:bodyPr wrap="square" rtlCol="0">
            <a:spAutoFit/>
          </a:bodyPr>
          <a:lstStyle/>
          <a:p>
            <a:r>
              <a:rPr lang="en-US" sz="2400" b="1" dirty="0" smtClean="0">
                <a:latin typeface="Rockwell Condensed" panose="02060603050405020104" pitchFamily="18" charset="0"/>
              </a:rPr>
              <a:t>“Wicked” Problem of Illegal Dumping </a:t>
            </a:r>
            <a:endParaRPr lang="en-US" sz="2400" b="1" dirty="0">
              <a:latin typeface="Rockwell Condensed" panose="02060603050405020104" pitchFamily="18" charset="0"/>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993155"/>
            <a:ext cx="3810000" cy="2857500"/>
          </a:xfrm>
          <a:prstGeom prst="rect">
            <a:avLst/>
          </a:prstGeom>
        </p:spPr>
      </p:pic>
      <p:sp>
        <p:nvSpPr>
          <p:cNvPr id="5" name="TextBox 4"/>
          <p:cNvSpPr txBox="1"/>
          <p:nvPr/>
        </p:nvSpPr>
        <p:spPr>
          <a:xfrm>
            <a:off x="0" y="1028977"/>
            <a:ext cx="2209800" cy="369332"/>
          </a:xfrm>
          <a:prstGeom prst="rect">
            <a:avLst/>
          </a:prstGeom>
          <a:noFill/>
        </p:spPr>
        <p:txBody>
          <a:bodyPr wrap="square" rtlCol="0">
            <a:spAutoFit/>
          </a:bodyPr>
          <a:lstStyle/>
          <a:p>
            <a:r>
              <a:rPr lang="en-US" b="1" dirty="0" smtClean="0"/>
              <a:t>Las </a:t>
            </a:r>
            <a:r>
              <a:rPr lang="en-US" b="1" dirty="0" err="1" smtClean="0"/>
              <a:t>Milpas</a:t>
            </a:r>
            <a:r>
              <a:rPr lang="en-US" b="1" dirty="0" smtClean="0"/>
              <a:t>, NM</a:t>
            </a:r>
            <a:endParaRPr lang="en-US" b="1" dirty="0"/>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75296" y="993155"/>
            <a:ext cx="2668704" cy="2001528"/>
          </a:xfrm>
          <a:prstGeom prst="rect">
            <a:avLst/>
          </a:prstGeom>
        </p:spPr>
      </p:pic>
      <p:sp>
        <p:nvSpPr>
          <p:cNvPr id="10" name="TextBox 9"/>
          <p:cNvSpPr txBox="1"/>
          <p:nvPr/>
        </p:nvSpPr>
        <p:spPr>
          <a:xfrm>
            <a:off x="6705600" y="2667000"/>
            <a:ext cx="2286000" cy="369332"/>
          </a:xfrm>
          <a:prstGeom prst="rect">
            <a:avLst/>
          </a:prstGeom>
          <a:noFill/>
        </p:spPr>
        <p:txBody>
          <a:bodyPr wrap="square" rtlCol="0">
            <a:spAutoFit/>
          </a:bodyPr>
          <a:lstStyle/>
          <a:p>
            <a:r>
              <a:rPr lang="en-US" b="1" dirty="0" smtClean="0"/>
              <a:t>Mesa </a:t>
            </a:r>
            <a:r>
              <a:rPr lang="en-US" b="1" dirty="0" err="1" smtClean="0"/>
              <a:t>Chijuilla</a:t>
            </a:r>
            <a:r>
              <a:rPr lang="en-US" b="1" dirty="0" smtClean="0"/>
              <a:t>, NM</a:t>
            </a:r>
            <a:endParaRPr lang="en-US" b="1" dirty="0"/>
          </a:p>
        </p:txBody>
      </p:sp>
      <p:sp>
        <p:nvSpPr>
          <p:cNvPr id="12" name="TextBox 11"/>
          <p:cNvSpPr txBox="1"/>
          <p:nvPr/>
        </p:nvSpPr>
        <p:spPr>
          <a:xfrm>
            <a:off x="3886200" y="6096000"/>
            <a:ext cx="1676400" cy="381000"/>
          </a:xfrm>
          <a:prstGeom prst="rect">
            <a:avLst/>
          </a:prstGeom>
          <a:noFill/>
        </p:spPr>
        <p:txBody>
          <a:bodyPr wrap="square" rtlCol="0">
            <a:spAutoFit/>
          </a:bodyPr>
          <a:lstStyle/>
          <a:p>
            <a:r>
              <a:rPr lang="en-US" b="1" dirty="0" smtClean="0"/>
              <a:t>Prewitt, NM</a:t>
            </a:r>
            <a:endParaRPr lang="en-US" b="1" dirty="0"/>
          </a:p>
        </p:txBody>
      </p: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36133" y="990845"/>
            <a:ext cx="2838516" cy="2128887"/>
          </a:xfrm>
          <a:prstGeom prst="rect">
            <a:avLst/>
          </a:prstGeom>
        </p:spPr>
      </p:pic>
      <p:sp>
        <p:nvSpPr>
          <p:cNvPr id="16" name="TextBox 15"/>
          <p:cNvSpPr txBox="1"/>
          <p:nvPr/>
        </p:nvSpPr>
        <p:spPr>
          <a:xfrm>
            <a:off x="3905945" y="1028977"/>
            <a:ext cx="2108201" cy="369332"/>
          </a:xfrm>
          <a:prstGeom prst="rect">
            <a:avLst/>
          </a:prstGeom>
          <a:noFill/>
        </p:spPr>
        <p:txBody>
          <a:bodyPr wrap="square" rtlCol="0">
            <a:spAutoFit/>
          </a:bodyPr>
          <a:lstStyle/>
          <a:p>
            <a:r>
              <a:rPr lang="en-US" b="1" dirty="0" smtClean="0"/>
              <a:t>Bluewater, NM</a:t>
            </a:r>
            <a:endParaRPr lang="en-US" b="1" dirty="0"/>
          </a:p>
        </p:txBody>
      </p:sp>
    </p:spTree>
    <p:extLst>
      <p:ext uri="{BB962C8B-B14F-4D97-AF65-F5344CB8AC3E}">
        <p14:creationId xmlns:p14="http://schemas.microsoft.com/office/powerpoint/2010/main" val="342942289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61" y="152400"/>
            <a:ext cx="1991484" cy="724176"/>
          </a:xfrm>
          <a:prstGeom prst="rect">
            <a:avLst/>
          </a:prstGeom>
        </p:spPr>
      </p:pic>
      <p:cxnSp>
        <p:nvCxnSpPr>
          <p:cNvPr id="7" name="Straight Connector 6"/>
          <p:cNvCxnSpPr/>
          <p:nvPr/>
        </p:nvCxnSpPr>
        <p:spPr>
          <a:xfrm>
            <a:off x="0" y="952776"/>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8" name="Content Placeholder 7"/>
          <p:cNvSpPr>
            <a:spLocks noGrp="1"/>
          </p:cNvSpPr>
          <p:nvPr>
            <p:ph idx="1"/>
          </p:nvPr>
        </p:nvSpPr>
        <p:spPr>
          <a:xfrm>
            <a:off x="257298" y="6858000"/>
            <a:ext cx="8643257" cy="761998"/>
          </a:xfrm>
        </p:spPr>
        <p:txBody>
          <a:bodyPr>
            <a:normAutofit fontScale="55000" lnSpcReduction="20000"/>
          </a:bodyPr>
          <a:lstStyle/>
          <a:p>
            <a:pPr marL="0" indent="0">
              <a:buClr>
                <a:schemeClr val="tx1"/>
              </a:buClr>
              <a:buNone/>
            </a:pPr>
            <a:endParaRPr lang="en-US" sz="2400" b="1" dirty="0" smtClean="0">
              <a:ln w="2540">
                <a:noFill/>
                <a:prstDash val="solid"/>
              </a:ln>
              <a:latin typeface="Rockwell Condensed" panose="02060603050405020104" pitchFamily="18" charset="0"/>
            </a:endParaRPr>
          </a:p>
          <a:p>
            <a:pPr marL="0" indent="0">
              <a:buClr>
                <a:schemeClr val="tx1"/>
              </a:buClr>
              <a:buNone/>
            </a:pPr>
            <a:endParaRPr lang="en-US" sz="2400" b="1" dirty="0">
              <a:ln w="2540">
                <a:noFill/>
                <a:prstDash val="solid"/>
              </a:ln>
              <a:latin typeface="Rockwell Condensed" panose="02060603050405020104" pitchFamily="18" charset="0"/>
            </a:endParaRPr>
          </a:p>
          <a:p>
            <a:pPr marL="0" indent="0">
              <a:buClr>
                <a:schemeClr val="tx1"/>
              </a:buClr>
              <a:buNone/>
            </a:pPr>
            <a:r>
              <a:rPr lang="en-US" dirty="0" smtClean="0"/>
              <a:t> </a:t>
            </a:r>
            <a:endParaRPr lang="en-US" dirty="0"/>
          </a:p>
        </p:txBody>
      </p:sp>
      <p:sp>
        <p:nvSpPr>
          <p:cNvPr id="2" name="TextBox 1"/>
          <p:cNvSpPr txBox="1"/>
          <p:nvPr/>
        </p:nvSpPr>
        <p:spPr>
          <a:xfrm>
            <a:off x="3886200" y="360677"/>
            <a:ext cx="5007428" cy="461665"/>
          </a:xfrm>
          <a:prstGeom prst="rect">
            <a:avLst/>
          </a:prstGeom>
          <a:noFill/>
        </p:spPr>
        <p:txBody>
          <a:bodyPr wrap="square" rtlCol="0">
            <a:spAutoFit/>
          </a:bodyPr>
          <a:lstStyle/>
          <a:p>
            <a:r>
              <a:rPr lang="en-US" sz="2400" b="1" dirty="0" smtClean="0">
                <a:latin typeface="Rockwell Condensed" panose="02060603050405020104" pitchFamily="18" charset="0"/>
              </a:rPr>
              <a:t>“Wicked” Problem of Illegal Dumping </a:t>
            </a:r>
            <a:endParaRPr lang="en-US" sz="2400" b="1" dirty="0">
              <a:latin typeface="Rockwell Condensed" panose="02060603050405020104" pitchFamily="18" charset="0"/>
            </a:endParaRPr>
          </a:p>
        </p:txBody>
      </p:sp>
      <p:sp>
        <p:nvSpPr>
          <p:cNvPr id="12" name="TextBox 11"/>
          <p:cNvSpPr txBox="1"/>
          <p:nvPr/>
        </p:nvSpPr>
        <p:spPr>
          <a:xfrm>
            <a:off x="3394363" y="1086919"/>
            <a:ext cx="2369126" cy="523220"/>
          </a:xfrm>
          <a:prstGeom prst="rect">
            <a:avLst/>
          </a:prstGeom>
          <a:noFill/>
        </p:spPr>
        <p:txBody>
          <a:bodyPr wrap="square" rtlCol="0">
            <a:spAutoFit/>
          </a:bodyPr>
          <a:lstStyle/>
          <a:p>
            <a:r>
              <a:rPr lang="en-US" sz="2800" b="1" dirty="0" smtClean="0"/>
              <a:t>Placitas, NM</a:t>
            </a:r>
            <a:endParaRPr lang="en-US" sz="2800" b="1"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08245"/>
            <a:ext cx="9144000" cy="4133358"/>
          </a:xfrm>
          <a:prstGeom prst="rect">
            <a:avLst/>
          </a:prstGeom>
        </p:spPr>
      </p:pic>
    </p:spTree>
    <p:extLst>
      <p:ext uri="{BB962C8B-B14F-4D97-AF65-F5344CB8AC3E}">
        <p14:creationId xmlns:p14="http://schemas.microsoft.com/office/powerpoint/2010/main" val="232555511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b="53483"/>
          <a:stretch/>
        </p:blipFill>
        <p:spPr>
          <a:xfrm>
            <a:off x="4618" y="3519055"/>
            <a:ext cx="4110182" cy="1433946"/>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b="35455"/>
          <a:stretch/>
        </p:blipFill>
        <p:spPr>
          <a:xfrm>
            <a:off x="6096000" y="4315691"/>
            <a:ext cx="3048000" cy="1475509"/>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961" y="152400"/>
            <a:ext cx="1991484" cy="724176"/>
          </a:xfrm>
          <a:prstGeom prst="rect">
            <a:avLst/>
          </a:prstGeom>
        </p:spPr>
      </p:pic>
      <p:cxnSp>
        <p:nvCxnSpPr>
          <p:cNvPr id="7" name="Straight Connector 6"/>
          <p:cNvCxnSpPr/>
          <p:nvPr/>
        </p:nvCxnSpPr>
        <p:spPr>
          <a:xfrm>
            <a:off x="0" y="952776"/>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8" name="Content Placeholder 7"/>
          <p:cNvSpPr>
            <a:spLocks noGrp="1"/>
          </p:cNvSpPr>
          <p:nvPr>
            <p:ph idx="1"/>
          </p:nvPr>
        </p:nvSpPr>
        <p:spPr>
          <a:xfrm>
            <a:off x="257298" y="6858000"/>
            <a:ext cx="8643257" cy="761998"/>
          </a:xfrm>
        </p:spPr>
        <p:txBody>
          <a:bodyPr>
            <a:normAutofit fontScale="55000" lnSpcReduction="20000"/>
          </a:bodyPr>
          <a:lstStyle/>
          <a:p>
            <a:pPr marL="0" indent="0">
              <a:buClr>
                <a:schemeClr val="tx1"/>
              </a:buClr>
              <a:buNone/>
            </a:pPr>
            <a:endParaRPr lang="en-US" sz="2400" b="1" dirty="0" smtClean="0">
              <a:ln w="2540">
                <a:noFill/>
                <a:prstDash val="solid"/>
              </a:ln>
              <a:latin typeface="Rockwell Condensed" panose="02060603050405020104" pitchFamily="18" charset="0"/>
            </a:endParaRPr>
          </a:p>
          <a:p>
            <a:pPr marL="0" indent="0">
              <a:buClr>
                <a:schemeClr val="tx1"/>
              </a:buClr>
              <a:buNone/>
            </a:pPr>
            <a:endParaRPr lang="en-US" sz="2400" b="1" dirty="0">
              <a:ln w="2540">
                <a:noFill/>
                <a:prstDash val="solid"/>
              </a:ln>
              <a:latin typeface="Rockwell Condensed" panose="02060603050405020104" pitchFamily="18" charset="0"/>
            </a:endParaRPr>
          </a:p>
          <a:p>
            <a:pPr marL="0" indent="0">
              <a:buClr>
                <a:schemeClr val="tx1"/>
              </a:buClr>
              <a:buNone/>
            </a:pPr>
            <a:r>
              <a:rPr lang="en-US" dirty="0" smtClean="0"/>
              <a:t> </a:t>
            </a:r>
            <a:endParaRPr lang="en-US" dirty="0"/>
          </a:p>
        </p:txBody>
      </p:sp>
      <p:sp>
        <p:nvSpPr>
          <p:cNvPr id="2" name="TextBox 1"/>
          <p:cNvSpPr txBox="1"/>
          <p:nvPr/>
        </p:nvSpPr>
        <p:spPr>
          <a:xfrm>
            <a:off x="3886200" y="360677"/>
            <a:ext cx="5007428" cy="461665"/>
          </a:xfrm>
          <a:prstGeom prst="rect">
            <a:avLst/>
          </a:prstGeom>
          <a:noFill/>
        </p:spPr>
        <p:txBody>
          <a:bodyPr wrap="square" rtlCol="0">
            <a:spAutoFit/>
          </a:bodyPr>
          <a:lstStyle/>
          <a:p>
            <a:r>
              <a:rPr lang="en-US" sz="2400" b="1" dirty="0" smtClean="0">
                <a:latin typeface="Rockwell Condensed" panose="02060603050405020104" pitchFamily="18" charset="0"/>
              </a:rPr>
              <a:t>“Wicked” Problem of Illegal Dumping </a:t>
            </a:r>
            <a:endParaRPr lang="en-US" sz="2400" b="1" dirty="0">
              <a:latin typeface="Rockwell Condensed" panose="02060603050405020104" pitchFamily="18" charset="0"/>
            </a:endParaRPr>
          </a:p>
        </p:txBody>
      </p:sp>
      <p:sp>
        <p:nvSpPr>
          <p:cNvPr id="12" name="TextBox 11"/>
          <p:cNvSpPr txBox="1"/>
          <p:nvPr/>
        </p:nvSpPr>
        <p:spPr>
          <a:xfrm>
            <a:off x="770082" y="5529590"/>
            <a:ext cx="2369126" cy="523220"/>
          </a:xfrm>
          <a:prstGeom prst="rect">
            <a:avLst/>
          </a:prstGeom>
          <a:noFill/>
        </p:spPr>
        <p:txBody>
          <a:bodyPr wrap="square" rtlCol="0">
            <a:spAutoFit/>
          </a:bodyPr>
          <a:lstStyle/>
          <a:p>
            <a:r>
              <a:rPr lang="en-US" sz="2800" b="1" dirty="0" smtClean="0"/>
              <a:t>Placitas, NM</a:t>
            </a:r>
            <a:endParaRPr lang="en-US" sz="2800" b="1" dirty="0"/>
          </a:p>
        </p:txBody>
      </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b="64743"/>
          <a:stretch/>
        </p:blipFill>
        <p:spPr>
          <a:xfrm>
            <a:off x="3962400" y="992031"/>
            <a:ext cx="5181600" cy="1370169"/>
          </a:xfrm>
          <a:prstGeom prst="rect">
            <a:avLst/>
          </a:prstGeom>
        </p:spPr>
      </p:pic>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b="45537"/>
          <a:stretch/>
        </p:blipFill>
        <p:spPr>
          <a:xfrm>
            <a:off x="0" y="986228"/>
            <a:ext cx="4114800" cy="1680772"/>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b="40952"/>
          <a:stretch/>
        </p:blipFill>
        <p:spPr>
          <a:xfrm>
            <a:off x="3886200" y="4808651"/>
            <a:ext cx="2387600" cy="1058749"/>
          </a:xfrm>
          <a:prstGeom prst="rect">
            <a:avLst/>
          </a:prstGeom>
        </p:spPr>
      </p:pic>
      <p:sp>
        <p:nvSpPr>
          <p:cNvPr id="14" name="TextBox 13"/>
          <p:cNvSpPr txBox="1"/>
          <p:nvPr/>
        </p:nvSpPr>
        <p:spPr>
          <a:xfrm>
            <a:off x="4537364" y="2965195"/>
            <a:ext cx="4191000" cy="646331"/>
          </a:xfrm>
          <a:prstGeom prst="rect">
            <a:avLst/>
          </a:prstGeom>
          <a:noFill/>
        </p:spPr>
        <p:txBody>
          <a:bodyPr wrap="square" rtlCol="0">
            <a:spAutoFit/>
          </a:bodyPr>
          <a:lstStyle/>
          <a:p>
            <a:pPr algn="ctr"/>
            <a:r>
              <a:rPr lang="en-US" sz="3600" b="1" dirty="0" smtClean="0"/>
              <a:t>Wild Spaces</a:t>
            </a:r>
            <a:endParaRPr lang="en-US" sz="3600" b="1" dirty="0"/>
          </a:p>
        </p:txBody>
      </p:sp>
    </p:spTree>
    <p:extLst>
      <p:ext uri="{BB962C8B-B14F-4D97-AF65-F5344CB8AC3E}">
        <p14:creationId xmlns:p14="http://schemas.microsoft.com/office/powerpoint/2010/main" val="235951627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8" y="3519054"/>
            <a:ext cx="4110182" cy="3082637"/>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315691"/>
            <a:ext cx="3048000" cy="22860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961" y="152400"/>
            <a:ext cx="1991484" cy="724176"/>
          </a:xfrm>
          <a:prstGeom prst="rect">
            <a:avLst/>
          </a:prstGeom>
        </p:spPr>
      </p:pic>
      <p:cxnSp>
        <p:nvCxnSpPr>
          <p:cNvPr id="7" name="Straight Connector 6"/>
          <p:cNvCxnSpPr/>
          <p:nvPr/>
        </p:nvCxnSpPr>
        <p:spPr>
          <a:xfrm>
            <a:off x="0" y="952776"/>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8" name="Content Placeholder 7"/>
          <p:cNvSpPr>
            <a:spLocks noGrp="1"/>
          </p:cNvSpPr>
          <p:nvPr>
            <p:ph idx="1"/>
          </p:nvPr>
        </p:nvSpPr>
        <p:spPr>
          <a:xfrm>
            <a:off x="257298" y="6858000"/>
            <a:ext cx="8643257" cy="761998"/>
          </a:xfrm>
        </p:spPr>
        <p:txBody>
          <a:bodyPr>
            <a:normAutofit fontScale="55000" lnSpcReduction="20000"/>
          </a:bodyPr>
          <a:lstStyle/>
          <a:p>
            <a:pPr marL="0" indent="0">
              <a:buClr>
                <a:schemeClr val="tx1"/>
              </a:buClr>
              <a:buNone/>
            </a:pPr>
            <a:endParaRPr lang="en-US" sz="2400" b="1" dirty="0" smtClean="0">
              <a:ln w="2540">
                <a:noFill/>
                <a:prstDash val="solid"/>
              </a:ln>
              <a:latin typeface="Rockwell Condensed" panose="02060603050405020104" pitchFamily="18" charset="0"/>
            </a:endParaRPr>
          </a:p>
          <a:p>
            <a:pPr marL="0" indent="0">
              <a:buClr>
                <a:schemeClr val="tx1"/>
              </a:buClr>
              <a:buNone/>
            </a:pPr>
            <a:endParaRPr lang="en-US" sz="2400" b="1" dirty="0">
              <a:ln w="2540">
                <a:noFill/>
                <a:prstDash val="solid"/>
              </a:ln>
              <a:latin typeface="Rockwell Condensed" panose="02060603050405020104" pitchFamily="18" charset="0"/>
            </a:endParaRPr>
          </a:p>
          <a:p>
            <a:pPr marL="0" indent="0">
              <a:buClr>
                <a:schemeClr val="tx1"/>
              </a:buClr>
              <a:buNone/>
            </a:pPr>
            <a:r>
              <a:rPr lang="en-US" dirty="0" smtClean="0"/>
              <a:t> </a:t>
            </a:r>
            <a:endParaRPr lang="en-US" dirty="0"/>
          </a:p>
        </p:txBody>
      </p:sp>
      <p:sp>
        <p:nvSpPr>
          <p:cNvPr id="2" name="TextBox 1"/>
          <p:cNvSpPr txBox="1"/>
          <p:nvPr/>
        </p:nvSpPr>
        <p:spPr>
          <a:xfrm>
            <a:off x="3886200" y="360677"/>
            <a:ext cx="5007428" cy="461665"/>
          </a:xfrm>
          <a:prstGeom prst="rect">
            <a:avLst/>
          </a:prstGeom>
          <a:noFill/>
        </p:spPr>
        <p:txBody>
          <a:bodyPr wrap="square" rtlCol="0">
            <a:spAutoFit/>
          </a:bodyPr>
          <a:lstStyle/>
          <a:p>
            <a:r>
              <a:rPr lang="en-US" sz="2400" b="1" dirty="0" smtClean="0">
                <a:latin typeface="Rockwell Condensed" panose="02060603050405020104" pitchFamily="18" charset="0"/>
              </a:rPr>
              <a:t>“Wicked” Problem of Illegal Dumping </a:t>
            </a:r>
            <a:endParaRPr lang="en-US" sz="2400" b="1" dirty="0">
              <a:latin typeface="Rockwell Condensed" panose="02060603050405020104" pitchFamily="18" charset="0"/>
            </a:endParaRPr>
          </a:p>
        </p:txBody>
      </p:sp>
      <p:sp>
        <p:nvSpPr>
          <p:cNvPr id="12" name="TextBox 11"/>
          <p:cNvSpPr txBox="1"/>
          <p:nvPr/>
        </p:nvSpPr>
        <p:spPr>
          <a:xfrm>
            <a:off x="0" y="6106180"/>
            <a:ext cx="2369126" cy="523220"/>
          </a:xfrm>
          <a:prstGeom prst="rect">
            <a:avLst/>
          </a:prstGeom>
          <a:noFill/>
        </p:spPr>
        <p:txBody>
          <a:bodyPr wrap="square" rtlCol="0">
            <a:spAutoFit/>
          </a:bodyPr>
          <a:lstStyle/>
          <a:p>
            <a:r>
              <a:rPr lang="en-US" sz="2800" b="1" dirty="0" smtClean="0"/>
              <a:t>Placitas, NM</a:t>
            </a:r>
            <a:endParaRPr lang="en-US" sz="2800" b="1" dirty="0"/>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2400" y="992031"/>
            <a:ext cx="5181600" cy="388620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986228"/>
            <a:ext cx="4114800" cy="3086100"/>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86200" y="4808651"/>
            <a:ext cx="2387600" cy="1790700"/>
          </a:xfrm>
          <a:prstGeom prst="rect">
            <a:avLst/>
          </a:prstGeom>
        </p:spPr>
      </p:pic>
    </p:spTree>
    <p:extLst>
      <p:ext uri="{BB962C8B-B14F-4D97-AF65-F5344CB8AC3E}">
        <p14:creationId xmlns:p14="http://schemas.microsoft.com/office/powerpoint/2010/main" val="209534661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61" y="152400"/>
            <a:ext cx="1991484" cy="724176"/>
          </a:xfrm>
          <a:prstGeom prst="rect">
            <a:avLst/>
          </a:prstGeom>
        </p:spPr>
      </p:pic>
      <p:cxnSp>
        <p:nvCxnSpPr>
          <p:cNvPr id="7" name="Straight Connector 6"/>
          <p:cNvCxnSpPr/>
          <p:nvPr/>
        </p:nvCxnSpPr>
        <p:spPr>
          <a:xfrm>
            <a:off x="0" y="952776"/>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8" name="Content Placeholder 7"/>
          <p:cNvSpPr>
            <a:spLocks noGrp="1"/>
          </p:cNvSpPr>
          <p:nvPr>
            <p:ph idx="1"/>
          </p:nvPr>
        </p:nvSpPr>
        <p:spPr>
          <a:xfrm>
            <a:off x="257298" y="6858000"/>
            <a:ext cx="8643257" cy="761998"/>
          </a:xfrm>
        </p:spPr>
        <p:txBody>
          <a:bodyPr>
            <a:normAutofit fontScale="55000" lnSpcReduction="20000"/>
          </a:bodyPr>
          <a:lstStyle/>
          <a:p>
            <a:pPr marL="0" indent="0">
              <a:buClr>
                <a:schemeClr val="tx1"/>
              </a:buClr>
              <a:buNone/>
            </a:pPr>
            <a:endParaRPr lang="en-US" sz="2400" b="1" dirty="0" smtClean="0">
              <a:ln w="2540">
                <a:noFill/>
                <a:prstDash val="solid"/>
              </a:ln>
              <a:latin typeface="Rockwell Condensed" panose="02060603050405020104" pitchFamily="18" charset="0"/>
            </a:endParaRPr>
          </a:p>
          <a:p>
            <a:pPr marL="0" indent="0">
              <a:buClr>
                <a:schemeClr val="tx1"/>
              </a:buClr>
              <a:buNone/>
            </a:pPr>
            <a:endParaRPr lang="en-US" sz="2400" b="1" dirty="0">
              <a:ln w="2540">
                <a:noFill/>
                <a:prstDash val="solid"/>
              </a:ln>
              <a:latin typeface="Rockwell Condensed" panose="02060603050405020104" pitchFamily="18" charset="0"/>
            </a:endParaRPr>
          </a:p>
          <a:p>
            <a:pPr marL="0" indent="0">
              <a:buClr>
                <a:schemeClr val="tx1"/>
              </a:buClr>
              <a:buNone/>
            </a:pPr>
            <a:r>
              <a:rPr lang="en-US" dirty="0" smtClean="0"/>
              <a:t> </a:t>
            </a:r>
            <a:endParaRPr lang="en-US" dirty="0"/>
          </a:p>
        </p:txBody>
      </p:sp>
      <p:sp>
        <p:nvSpPr>
          <p:cNvPr id="2" name="TextBox 1"/>
          <p:cNvSpPr txBox="1"/>
          <p:nvPr/>
        </p:nvSpPr>
        <p:spPr>
          <a:xfrm>
            <a:off x="3886200" y="360677"/>
            <a:ext cx="5007428" cy="461665"/>
          </a:xfrm>
          <a:prstGeom prst="rect">
            <a:avLst/>
          </a:prstGeom>
          <a:noFill/>
        </p:spPr>
        <p:txBody>
          <a:bodyPr wrap="square" rtlCol="0">
            <a:spAutoFit/>
          </a:bodyPr>
          <a:lstStyle/>
          <a:p>
            <a:r>
              <a:rPr lang="en-US" sz="2400" b="1" dirty="0" smtClean="0">
                <a:latin typeface="Rockwell Condensed" panose="02060603050405020104" pitchFamily="18" charset="0"/>
              </a:rPr>
              <a:t>“Wicked” Problem of Illegal Dumping </a:t>
            </a:r>
            <a:endParaRPr lang="en-US" sz="2400" b="1" dirty="0">
              <a:latin typeface="Rockwell Condensed" panose="02060603050405020104" pitchFamily="18" charset="0"/>
            </a:endParaRPr>
          </a:p>
        </p:txBody>
      </p:sp>
      <p:sp>
        <p:nvSpPr>
          <p:cNvPr id="12" name="TextBox 11"/>
          <p:cNvSpPr txBox="1"/>
          <p:nvPr/>
        </p:nvSpPr>
        <p:spPr>
          <a:xfrm>
            <a:off x="3013362" y="6092499"/>
            <a:ext cx="3131126" cy="523220"/>
          </a:xfrm>
          <a:prstGeom prst="rect">
            <a:avLst/>
          </a:prstGeom>
          <a:noFill/>
        </p:spPr>
        <p:txBody>
          <a:bodyPr wrap="square" rtlCol="0">
            <a:spAutoFit/>
          </a:bodyPr>
          <a:lstStyle/>
          <a:p>
            <a:r>
              <a:rPr lang="en-US" sz="2800" b="1" dirty="0" smtClean="0"/>
              <a:t>Start like this..</a:t>
            </a:r>
            <a:endParaRPr lang="en-US" sz="2800" b="1" dirty="0"/>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2175" y="983693"/>
            <a:ext cx="6793501" cy="5095126"/>
          </a:xfrm>
          <a:prstGeom prst="rect">
            <a:avLst/>
          </a:prstGeom>
        </p:spPr>
      </p:pic>
      <p:sp>
        <p:nvSpPr>
          <p:cNvPr id="3" name="TextBox 2"/>
          <p:cNvSpPr txBox="1"/>
          <p:nvPr/>
        </p:nvSpPr>
        <p:spPr>
          <a:xfrm>
            <a:off x="1212193" y="5849259"/>
            <a:ext cx="6064697" cy="492443"/>
          </a:xfrm>
          <a:prstGeom prst="rect">
            <a:avLst/>
          </a:prstGeom>
          <a:noFill/>
        </p:spPr>
        <p:txBody>
          <a:bodyPr wrap="square" rtlCol="0">
            <a:spAutoFit/>
          </a:bodyPr>
          <a:lstStyle/>
          <a:p>
            <a:r>
              <a:rPr lang="en-US" sz="800" dirty="0"/>
              <a:t>Raims, Harold (Director), Simmons, </a:t>
            </a:r>
            <a:r>
              <a:rPr lang="en-US" sz="800" dirty="0" err="1"/>
              <a:t>Matty</a:t>
            </a:r>
            <a:r>
              <a:rPr lang="en-US" sz="800" dirty="0"/>
              <a:t> (Producer). (1983). National Lampoon’s Vacation [Image]. United States: Warner Bros.</a:t>
            </a:r>
          </a:p>
          <a:p>
            <a:endParaRPr lang="en-US" dirty="0"/>
          </a:p>
        </p:txBody>
      </p:sp>
    </p:spTree>
    <p:extLst>
      <p:ext uri="{BB962C8B-B14F-4D97-AF65-F5344CB8AC3E}">
        <p14:creationId xmlns:p14="http://schemas.microsoft.com/office/powerpoint/2010/main" val="399234983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61" y="152400"/>
            <a:ext cx="1991484" cy="724176"/>
          </a:xfrm>
          <a:prstGeom prst="rect">
            <a:avLst/>
          </a:prstGeom>
        </p:spPr>
      </p:pic>
      <p:cxnSp>
        <p:nvCxnSpPr>
          <p:cNvPr id="7" name="Straight Connector 6"/>
          <p:cNvCxnSpPr/>
          <p:nvPr/>
        </p:nvCxnSpPr>
        <p:spPr>
          <a:xfrm>
            <a:off x="0" y="952776"/>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8" name="Content Placeholder 7"/>
          <p:cNvSpPr>
            <a:spLocks noGrp="1"/>
          </p:cNvSpPr>
          <p:nvPr>
            <p:ph idx="1"/>
          </p:nvPr>
        </p:nvSpPr>
        <p:spPr>
          <a:xfrm>
            <a:off x="257298" y="6858000"/>
            <a:ext cx="8643257" cy="761998"/>
          </a:xfrm>
        </p:spPr>
        <p:txBody>
          <a:bodyPr>
            <a:normAutofit fontScale="55000" lnSpcReduction="20000"/>
          </a:bodyPr>
          <a:lstStyle/>
          <a:p>
            <a:pPr marL="0" indent="0">
              <a:buClr>
                <a:schemeClr val="tx1"/>
              </a:buClr>
              <a:buNone/>
            </a:pPr>
            <a:endParaRPr lang="en-US" sz="2400" b="1" dirty="0" smtClean="0">
              <a:ln w="2540">
                <a:noFill/>
                <a:prstDash val="solid"/>
              </a:ln>
              <a:latin typeface="Rockwell Condensed" panose="02060603050405020104" pitchFamily="18" charset="0"/>
            </a:endParaRPr>
          </a:p>
          <a:p>
            <a:pPr marL="0" indent="0">
              <a:buClr>
                <a:schemeClr val="tx1"/>
              </a:buClr>
              <a:buNone/>
            </a:pPr>
            <a:endParaRPr lang="en-US" sz="2400" b="1" dirty="0">
              <a:ln w="2540">
                <a:noFill/>
                <a:prstDash val="solid"/>
              </a:ln>
              <a:latin typeface="Rockwell Condensed" panose="02060603050405020104" pitchFamily="18" charset="0"/>
            </a:endParaRPr>
          </a:p>
          <a:p>
            <a:pPr marL="0" indent="0">
              <a:buClr>
                <a:schemeClr val="tx1"/>
              </a:buClr>
              <a:buNone/>
            </a:pPr>
            <a:r>
              <a:rPr lang="en-US" dirty="0" smtClean="0"/>
              <a:t> </a:t>
            </a:r>
            <a:endParaRPr lang="en-US" dirty="0"/>
          </a:p>
        </p:txBody>
      </p:sp>
      <p:sp>
        <p:nvSpPr>
          <p:cNvPr id="2" name="TextBox 1"/>
          <p:cNvSpPr txBox="1"/>
          <p:nvPr/>
        </p:nvSpPr>
        <p:spPr>
          <a:xfrm>
            <a:off x="3886200" y="360677"/>
            <a:ext cx="5007428" cy="461665"/>
          </a:xfrm>
          <a:prstGeom prst="rect">
            <a:avLst/>
          </a:prstGeom>
          <a:noFill/>
        </p:spPr>
        <p:txBody>
          <a:bodyPr wrap="square" rtlCol="0">
            <a:spAutoFit/>
          </a:bodyPr>
          <a:lstStyle/>
          <a:p>
            <a:r>
              <a:rPr lang="en-US" sz="2400" b="1" dirty="0" smtClean="0">
                <a:latin typeface="Rockwell Condensed" panose="02060603050405020104" pitchFamily="18" charset="0"/>
              </a:rPr>
              <a:t>“Wicked” Problem of Illegal Dumping </a:t>
            </a:r>
            <a:endParaRPr lang="en-US" sz="2400" b="1" dirty="0">
              <a:latin typeface="Rockwell Condensed" panose="02060603050405020104" pitchFamily="18" charset="0"/>
            </a:endParaRPr>
          </a:p>
        </p:txBody>
      </p:sp>
      <p:sp>
        <p:nvSpPr>
          <p:cNvPr id="12" name="TextBox 11"/>
          <p:cNvSpPr txBox="1"/>
          <p:nvPr/>
        </p:nvSpPr>
        <p:spPr>
          <a:xfrm>
            <a:off x="2632363" y="6080701"/>
            <a:ext cx="3879274" cy="523220"/>
          </a:xfrm>
          <a:prstGeom prst="rect">
            <a:avLst/>
          </a:prstGeom>
          <a:noFill/>
        </p:spPr>
        <p:txBody>
          <a:bodyPr wrap="square" rtlCol="0">
            <a:spAutoFit/>
          </a:bodyPr>
          <a:lstStyle/>
          <a:p>
            <a:r>
              <a:rPr lang="en-US" sz="2800" b="1" dirty="0" smtClean="0"/>
              <a:t>Misfortune Happens</a:t>
            </a:r>
            <a:endParaRPr lang="en-US" sz="2800" b="1" dirty="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115" y="1028977"/>
            <a:ext cx="7231622" cy="5084735"/>
          </a:xfrm>
          <a:prstGeom prst="rect">
            <a:avLst/>
          </a:prstGeom>
        </p:spPr>
      </p:pic>
      <p:sp>
        <p:nvSpPr>
          <p:cNvPr id="3" name="TextBox 2"/>
          <p:cNvSpPr txBox="1"/>
          <p:nvPr/>
        </p:nvSpPr>
        <p:spPr>
          <a:xfrm>
            <a:off x="2362200" y="5904845"/>
            <a:ext cx="6705600" cy="215444"/>
          </a:xfrm>
          <a:prstGeom prst="rect">
            <a:avLst/>
          </a:prstGeom>
          <a:noFill/>
        </p:spPr>
        <p:txBody>
          <a:bodyPr wrap="square" rtlCol="0">
            <a:spAutoFit/>
          </a:bodyPr>
          <a:lstStyle/>
          <a:p>
            <a:r>
              <a:rPr lang="en-US" sz="800" dirty="0"/>
              <a:t>Raims, Harold (Director), Simmons, </a:t>
            </a:r>
            <a:r>
              <a:rPr lang="en-US" sz="800" dirty="0" err="1"/>
              <a:t>Matty</a:t>
            </a:r>
            <a:r>
              <a:rPr lang="en-US" sz="800" dirty="0"/>
              <a:t> (Producer). (1983). National Lampoon’s Vacation [Image]. United States: Warner Bros.</a:t>
            </a:r>
          </a:p>
        </p:txBody>
      </p:sp>
    </p:spTree>
    <p:extLst>
      <p:ext uri="{BB962C8B-B14F-4D97-AF65-F5344CB8AC3E}">
        <p14:creationId xmlns:p14="http://schemas.microsoft.com/office/powerpoint/2010/main" val="71047943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61" y="152400"/>
            <a:ext cx="1991484" cy="724176"/>
          </a:xfrm>
          <a:prstGeom prst="rect">
            <a:avLst/>
          </a:prstGeom>
        </p:spPr>
      </p:pic>
      <p:sp>
        <p:nvSpPr>
          <p:cNvPr id="8" name="Content Placeholder 7"/>
          <p:cNvSpPr>
            <a:spLocks noGrp="1"/>
          </p:cNvSpPr>
          <p:nvPr>
            <p:ph idx="1"/>
          </p:nvPr>
        </p:nvSpPr>
        <p:spPr>
          <a:xfrm>
            <a:off x="4267200" y="514488"/>
            <a:ext cx="4219569" cy="457200"/>
          </a:xfrm>
        </p:spPr>
        <p:txBody>
          <a:bodyPr>
            <a:noAutofit/>
          </a:bodyPr>
          <a:lstStyle/>
          <a:p>
            <a:pPr marL="0" indent="0" algn="ctr">
              <a:buClr>
                <a:schemeClr val="tx1"/>
              </a:buClr>
              <a:buNone/>
            </a:pPr>
            <a:r>
              <a:rPr lang="en-US" sz="2400" b="1" dirty="0" smtClean="0">
                <a:ln w="2540">
                  <a:noFill/>
                  <a:prstDash val="solid"/>
                </a:ln>
                <a:latin typeface="Rockwell Condensed" panose="02060603050405020104" pitchFamily="18" charset="0"/>
              </a:rPr>
              <a:t>BLM –Rio Puerco Field Office</a:t>
            </a:r>
            <a:endParaRPr lang="en-US" sz="2400" b="1" dirty="0">
              <a:ln w="2540">
                <a:noFill/>
                <a:prstDash val="solid"/>
              </a:ln>
              <a:latin typeface="Rockwell Condensed" panose="02060603050405020104" pitchFamily="18" charset="0"/>
            </a:endParaRPr>
          </a:p>
        </p:txBody>
      </p:sp>
      <p:cxnSp>
        <p:nvCxnSpPr>
          <p:cNvPr id="12" name="Straight Connector 11"/>
          <p:cNvCxnSpPr/>
          <p:nvPr/>
        </p:nvCxnSpPr>
        <p:spPr>
          <a:xfrm>
            <a:off x="0" y="9906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a:stretch>
            <a:fillRect/>
          </a:stretch>
        </p:blipFill>
        <p:spPr>
          <a:xfrm>
            <a:off x="-397" y="1009513"/>
            <a:ext cx="9144793" cy="5619887"/>
          </a:xfrm>
          <a:prstGeom prst="rect">
            <a:avLst/>
          </a:prstGeom>
        </p:spPr>
      </p:pic>
      <p:sp>
        <p:nvSpPr>
          <p:cNvPr id="5" name="TextBox 4"/>
          <p:cNvSpPr txBox="1"/>
          <p:nvPr/>
        </p:nvSpPr>
        <p:spPr>
          <a:xfrm>
            <a:off x="228600" y="5214388"/>
            <a:ext cx="3276600" cy="923330"/>
          </a:xfrm>
          <a:prstGeom prst="rect">
            <a:avLst/>
          </a:prstGeom>
          <a:noFill/>
        </p:spPr>
        <p:txBody>
          <a:bodyPr wrap="square" rtlCol="0">
            <a:spAutoFit/>
          </a:bodyPr>
          <a:lstStyle/>
          <a:p>
            <a:r>
              <a:rPr lang="en-US" dirty="0">
                <a:solidFill>
                  <a:schemeClr val="bg1"/>
                </a:solidFill>
              </a:rPr>
              <a:t>The BLM manages 1 in every 10 acres of land in the United States </a:t>
            </a:r>
          </a:p>
        </p:txBody>
      </p:sp>
    </p:spTree>
    <p:extLst>
      <p:ext uri="{BB962C8B-B14F-4D97-AF65-F5344CB8AC3E}">
        <p14:creationId xmlns:p14="http://schemas.microsoft.com/office/powerpoint/2010/main" val="29011130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61" y="152400"/>
            <a:ext cx="1991484" cy="724176"/>
          </a:xfrm>
          <a:prstGeom prst="rect">
            <a:avLst/>
          </a:prstGeom>
        </p:spPr>
      </p:pic>
      <p:cxnSp>
        <p:nvCxnSpPr>
          <p:cNvPr id="7" name="Straight Connector 6"/>
          <p:cNvCxnSpPr/>
          <p:nvPr/>
        </p:nvCxnSpPr>
        <p:spPr>
          <a:xfrm>
            <a:off x="0" y="952776"/>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8" name="Content Placeholder 7"/>
          <p:cNvSpPr>
            <a:spLocks noGrp="1"/>
          </p:cNvSpPr>
          <p:nvPr>
            <p:ph idx="1"/>
          </p:nvPr>
        </p:nvSpPr>
        <p:spPr>
          <a:xfrm>
            <a:off x="257298" y="6858000"/>
            <a:ext cx="8643257" cy="761998"/>
          </a:xfrm>
        </p:spPr>
        <p:txBody>
          <a:bodyPr>
            <a:normAutofit fontScale="55000" lnSpcReduction="20000"/>
          </a:bodyPr>
          <a:lstStyle/>
          <a:p>
            <a:pPr marL="0" indent="0">
              <a:buClr>
                <a:schemeClr val="tx1"/>
              </a:buClr>
              <a:buNone/>
            </a:pPr>
            <a:endParaRPr lang="en-US" sz="2400" b="1" dirty="0" smtClean="0">
              <a:ln w="2540">
                <a:noFill/>
                <a:prstDash val="solid"/>
              </a:ln>
              <a:latin typeface="Rockwell Condensed" panose="02060603050405020104" pitchFamily="18" charset="0"/>
            </a:endParaRPr>
          </a:p>
          <a:p>
            <a:pPr marL="0" indent="0">
              <a:buClr>
                <a:schemeClr val="tx1"/>
              </a:buClr>
              <a:buNone/>
            </a:pPr>
            <a:endParaRPr lang="en-US" sz="2400" b="1" dirty="0">
              <a:ln w="2540">
                <a:noFill/>
                <a:prstDash val="solid"/>
              </a:ln>
              <a:latin typeface="Rockwell Condensed" panose="02060603050405020104" pitchFamily="18" charset="0"/>
            </a:endParaRPr>
          </a:p>
          <a:p>
            <a:pPr marL="0" indent="0">
              <a:buClr>
                <a:schemeClr val="tx1"/>
              </a:buClr>
              <a:buNone/>
            </a:pPr>
            <a:r>
              <a:rPr lang="en-US" dirty="0" smtClean="0"/>
              <a:t> </a:t>
            </a:r>
            <a:endParaRPr lang="en-US" dirty="0"/>
          </a:p>
        </p:txBody>
      </p:sp>
      <p:sp>
        <p:nvSpPr>
          <p:cNvPr id="2" name="TextBox 1"/>
          <p:cNvSpPr txBox="1"/>
          <p:nvPr/>
        </p:nvSpPr>
        <p:spPr>
          <a:xfrm>
            <a:off x="3886200" y="360677"/>
            <a:ext cx="5007428" cy="461665"/>
          </a:xfrm>
          <a:prstGeom prst="rect">
            <a:avLst/>
          </a:prstGeom>
          <a:noFill/>
        </p:spPr>
        <p:txBody>
          <a:bodyPr wrap="square" rtlCol="0">
            <a:spAutoFit/>
          </a:bodyPr>
          <a:lstStyle/>
          <a:p>
            <a:r>
              <a:rPr lang="en-US" sz="2400" b="1" dirty="0" smtClean="0">
                <a:latin typeface="Rockwell Condensed" panose="02060603050405020104" pitchFamily="18" charset="0"/>
              </a:rPr>
              <a:t>“Wicked” Problem of Illegal Dumping </a:t>
            </a:r>
            <a:endParaRPr lang="en-US" sz="2400" b="1" dirty="0">
              <a:latin typeface="Rockwell Condensed" panose="02060603050405020104" pitchFamily="18" charset="0"/>
            </a:endParaRPr>
          </a:p>
        </p:txBody>
      </p:sp>
      <p:sp>
        <p:nvSpPr>
          <p:cNvPr id="12" name="TextBox 11"/>
          <p:cNvSpPr txBox="1"/>
          <p:nvPr/>
        </p:nvSpPr>
        <p:spPr>
          <a:xfrm>
            <a:off x="3283526" y="6087939"/>
            <a:ext cx="2590800" cy="523220"/>
          </a:xfrm>
          <a:prstGeom prst="rect">
            <a:avLst/>
          </a:prstGeom>
          <a:noFill/>
        </p:spPr>
        <p:txBody>
          <a:bodyPr wrap="square" rtlCol="0">
            <a:spAutoFit/>
          </a:bodyPr>
          <a:lstStyle/>
          <a:p>
            <a:r>
              <a:rPr lang="en-US" sz="2800" b="1" dirty="0" smtClean="0"/>
              <a:t>Placitas, NM</a:t>
            </a:r>
            <a:endParaRPr lang="en-US" sz="2800" b="1" dirty="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6" y="1355458"/>
            <a:ext cx="9144000" cy="4714240"/>
          </a:xfrm>
          <a:prstGeom prst="rect">
            <a:avLst/>
          </a:prstGeom>
        </p:spPr>
      </p:pic>
    </p:spTree>
    <p:extLst>
      <p:ext uri="{BB962C8B-B14F-4D97-AF65-F5344CB8AC3E}">
        <p14:creationId xmlns:p14="http://schemas.microsoft.com/office/powerpoint/2010/main" val="103800421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61" y="152400"/>
            <a:ext cx="1991484" cy="724176"/>
          </a:xfrm>
          <a:prstGeom prst="rect">
            <a:avLst/>
          </a:prstGeom>
        </p:spPr>
      </p:pic>
      <p:cxnSp>
        <p:nvCxnSpPr>
          <p:cNvPr id="7" name="Straight Connector 6"/>
          <p:cNvCxnSpPr/>
          <p:nvPr/>
        </p:nvCxnSpPr>
        <p:spPr>
          <a:xfrm>
            <a:off x="0" y="952776"/>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8" name="Content Placeholder 7"/>
          <p:cNvSpPr>
            <a:spLocks noGrp="1"/>
          </p:cNvSpPr>
          <p:nvPr>
            <p:ph idx="1"/>
          </p:nvPr>
        </p:nvSpPr>
        <p:spPr>
          <a:xfrm>
            <a:off x="257298" y="6858000"/>
            <a:ext cx="8643257" cy="761998"/>
          </a:xfrm>
        </p:spPr>
        <p:txBody>
          <a:bodyPr>
            <a:normAutofit fontScale="55000" lnSpcReduction="20000"/>
          </a:bodyPr>
          <a:lstStyle/>
          <a:p>
            <a:pPr marL="0" indent="0">
              <a:buClr>
                <a:schemeClr val="tx1"/>
              </a:buClr>
              <a:buNone/>
            </a:pPr>
            <a:endParaRPr lang="en-US" sz="2400" b="1" dirty="0" smtClean="0">
              <a:ln w="2540">
                <a:noFill/>
                <a:prstDash val="solid"/>
              </a:ln>
              <a:latin typeface="Rockwell Condensed" panose="02060603050405020104" pitchFamily="18" charset="0"/>
            </a:endParaRPr>
          </a:p>
          <a:p>
            <a:pPr marL="0" indent="0">
              <a:buClr>
                <a:schemeClr val="tx1"/>
              </a:buClr>
              <a:buNone/>
            </a:pPr>
            <a:endParaRPr lang="en-US" sz="2400" b="1" dirty="0">
              <a:ln w="2540">
                <a:noFill/>
                <a:prstDash val="solid"/>
              </a:ln>
              <a:latin typeface="Rockwell Condensed" panose="02060603050405020104" pitchFamily="18" charset="0"/>
            </a:endParaRPr>
          </a:p>
          <a:p>
            <a:pPr marL="0" indent="0">
              <a:buClr>
                <a:schemeClr val="tx1"/>
              </a:buClr>
              <a:buNone/>
            </a:pPr>
            <a:r>
              <a:rPr lang="en-US" dirty="0" smtClean="0"/>
              <a:t> </a:t>
            </a:r>
            <a:endParaRPr lang="en-US" dirty="0"/>
          </a:p>
        </p:txBody>
      </p:sp>
      <p:sp>
        <p:nvSpPr>
          <p:cNvPr id="2" name="TextBox 1"/>
          <p:cNvSpPr txBox="1"/>
          <p:nvPr/>
        </p:nvSpPr>
        <p:spPr>
          <a:xfrm>
            <a:off x="3886200" y="360677"/>
            <a:ext cx="5007428" cy="461665"/>
          </a:xfrm>
          <a:prstGeom prst="rect">
            <a:avLst/>
          </a:prstGeom>
          <a:noFill/>
        </p:spPr>
        <p:txBody>
          <a:bodyPr wrap="square" rtlCol="0">
            <a:spAutoFit/>
          </a:bodyPr>
          <a:lstStyle/>
          <a:p>
            <a:r>
              <a:rPr lang="en-US" sz="2400" b="1" dirty="0" smtClean="0">
                <a:latin typeface="Rockwell Condensed" panose="02060603050405020104" pitchFamily="18" charset="0"/>
              </a:rPr>
              <a:t>“Wicked” Problem of Illegal Dumping </a:t>
            </a:r>
            <a:endParaRPr lang="en-US" sz="2400" b="1" dirty="0">
              <a:latin typeface="Rockwell Condensed" panose="02060603050405020104" pitchFamily="18" charset="0"/>
            </a:endParaRPr>
          </a:p>
        </p:txBody>
      </p:sp>
      <p:sp>
        <p:nvSpPr>
          <p:cNvPr id="12" name="TextBox 11"/>
          <p:cNvSpPr txBox="1"/>
          <p:nvPr/>
        </p:nvSpPr>
        <p:spPr>
          <a:xfrm>
            <a:off x="3387437" y="5775507"/>
            <a:ext cx="2369126" cy="523220"/>
          </a:xfrm>
          <a:prstGeom prst="rect">
            <a:avLst/>
          </a:prstGeom>
          <a:noFill/>
        </p:spPr>
        <p:txBody>
          <a:bodyPr wrap="square" rtlCol="0">
            <a:spAutoFit/>
          </a:bodyPr>
          <a:lstStyle/>
          <a:p>
            <a:r>
              <a:rPr lang="en-US" sz="2800" b="1" dirty="0" smtClean="0"/>
              <a:t>Placitas, NM</a:t>
            </a:r>
            <a:endParaRPr lang="en-US" sz="2800" b="1" dirty="0"/>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8601" y="970124"/>
            <a:ext cx="5116944" cy="4516276"/>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70124"/>
            <a:ext cx="5116944" cy="4516276"/>
          </a:xfrm>
          <a:prstGeom prst="rect">
            <a:avLst/>
          </a:prstGeom>
        </p:spPr>
      </p:pic>
    </p:spTree>
    <p:extLst>
      <p:ext uri="{BB962C8B-B14F-4D97-AF65-F5344CB8AC3E}">
        <p14:creationId xmlns:p14="http://schemas.microsoft.com/office/powerpoint/2010/main" val="396653204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61" y="152400"/>
            <a:ext cx="1991484" cy="724176"/>
          </a:xfrm>
          <a:prstGeom prst="rect">
            <a:avLst/>
          </a:prstGeom>
        </p:spPr>
      </p:pic>
      <p:sp>
        <p:nvSpPr>
          <p:cNvPr id="8" name="Content Placeholder 7"/>
          <p:cNvSpPr>
            <a:spLocks noGrp="1"/>
          </p:cNvSpPr>
          <p:nvPr>
            <p:ph idx="1"/>
          </p:nvPr>
        </p:nvSpPr>
        <p:spPr>
          <a:xfrm>
            <a:off x="3810000" y="536111"/>
            <a:ext cx="5370945" cy="762000"/>
          </a:xfrm>
        </p:spPr>
        <p:txBody>
          <a:bodyPr>
            <a:normAutofit/>
          </a:bodyPr>
          <a:lstStyle/>
          <a:p>
            <a:pPr marL="0" indent="0" algn="ctr">
              <a:buClr>
                <a:schemeClr val="tx1"/>
              </a:buClr>
              <a:buNone/>
            </a:pPr>
            <a:r>
              <a:rPr lang="en-US" sz="2400" b="1" dirty="0" smtClean="0">
                <a:ln w="2540">
                  <a:noFill/>
                  <a:prstDash val="solid"/>
                </a:ln>
                <a:latin typeface="Rockwell Condensed" panose="02060603050405020104" pitchFamily="18" charset="0"/>
              </a:rPr>
              <a:t>Cibola County- Bluewater Creek ACEC</a:t>
            </a:r>
            <a:endParaRPr lang="en-US" sz="2400" b="1" dirty="0">
              <a:ln w="2540">
                <a:noFill/>
                <a:prstDash val="solid"/>
              </a:ln>
              <a:latin typeface="Rockwell Condensed" panose="02060603050405020104" pitchFamily="18" charset="0"/>
            </a:endParaRPr>
          </a:p>
        </p:txBody>
      </p:sp>
      <p:cxnSp>
        <p:nvCxnSpPr>
          <p:cNvPr id="12" name="Straight Connector 11"/>
          <p:cNvCxnSpPr/>
          <p:nvPr/>
        </p:nvCxnSpPr>
        <p:spPr>
          <a:xfrm>
            <a:off x="0" y="9906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1027545"/>
            <a:ext cx="4191000" cy="55880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16202"/>
            <a:ext cx="2703445" cy="3604593"/>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0" y="4394200"/>
            <a:ext cx="2946400" cy="2209800"/>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03445" y="3456427"/>
            <a:ext cx="2360680" cy="3147573"/>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14600" y="985700"/>
            <a:ext cx="3285067" cy="2463800"/>
          </a:xfrm>
          <a:prstGeom prst="rect">
            <a:avLst/>
          </a:prstGeom>
        </p:spPr>
      </p:pic>
    </p:spTree>
    <p:extLst>
      <p:ext uri="{BB962C8B-B14F-4D97-AF65-F5344CB8AC3E}">
        <p14:creationId xmlns:p14="http://schemas.microsoft.com/office/powerpoint/2010/main" val="37767481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61" y="152400"/>
            <a:ext cx="1991484" cy="724176"/>
          </a:xfrm>
          <a:prstGeom prst="rect">
            <a:avLst/>
          </a:prstGeom>
        </p:spPr>
      </p:pic>
      <p:cxnSp>
        <p:nvCxnSpPr>
          <p:cNvPr id="7" name="Straight Connector 6"/>
          <p:cNvCxnSpPr/>
          <p:nvPr/>
        </p:nvCxnSpPr>
        <p:spPr>
          <a:xfrm>
            <a:off x="0" y="952776"/>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8" name="Content Placeholder 7"/>
          <p:cNvSpPr>
            <a:spLocks noGrp="1"/>
          </p:cNvSpPr>
          <p:nvPr>
            <p:ph idx="1"/>
          </p:nvPr>
        </p:nvSpPr>
        <p:spPr>
          <a:xfrm>
            <a:off x="257298" y="6858000"/>
            <a:ext cx="8643257" cy="761998"/>
          </a:xfrm>
        </p:spPr>
        <p:txBody>
          <a:bodyPr>
            <a:normAutofit fontScale="55000" lnSpcReduction="20000"/>
          </a:bodyPr>
          <a:lstStyle/>
          <a:p>
            <a:pPr marL="0" indent="0">
              <a:buClr>
                <a:schemeClr val="tx1"/>
              </a:buClr>
              <a:buNone/>
            </a:pPr>
            <a:endParaRPr lang="en-US" sz="2400" b="1" dirty="0" smtClean="0">
              <a:ln w="2540">
                <a:noFill/>
                <a:prstDash val="solid"/>
              </a:ln>
              <a:latin typeface="Rockwell Condensed" panose="02060603050405020104" pitchFamily="18" charset="0"/>
            </a:endParaRPr>
          </a:p>
          <a:p>
            <a:pPr marL="0" indent="0">
              <a:buClr>
                <a:schemeClr val="tx1"/>
              </a:buClr>
              <a:buNone/>
            </a:pPr>
            <a:endParaRPr lang="en-US" sz="2400" b="1" dirty="0">
              <a:ln w="2540">
                <a:noFill/>
                <a:prstDash val="solid"/>
              </a:ln>
              <a:latin typeface="Rockwell Condensed" panose="02060603050405020104" pitchFamily="18" charset="0"/>
            </a:endParaRPr>
          </a:p>
          <a:p>
            <a:pPr marL="0" indent="0">
              <a:buClr>
                <a:schemeClr val="tx1"/>
              </a:buClr>
              <a:buNone/>
            </a:pPr>
            <a:r>
              <a:rPr lang="en-US" dirty="0" smtClean="0"/>
              <a:t> </a:t>
            </a:r>
            <a:endParaRPr lang="en-US" dirty="0"/>
          </a:p>
        </p:txBody>
      </p:sp>
      <p:sp>
        <p:nvSpPr>
          <p:cNvPr id="2" name="TextBox 1"/>
          <p:cNvSpPr txBox="1"/>
          <p:nvPr/>
        </p:nvSpPr>
        <p:spPr>
          <a:xfrm>
            <a:off x="3886200" y="360677"/>
            <a:ext cx="5007428" cy="461665"/>
          </a:xfrm>
          <a:prstGeom prst="rect">
            <a:avLst/>
          </a:prstGeom>
          <a:noFill/>
        </p:spPr>
        <p:txBody>
          <a:bodyPr wrap="square" rtlCol="0">
            <a:spAutoFit/>
          </a:bodyPr>
          <a:lstStyle/>
          <a:p>
            <a:r>
              <a:rPr lang="en-US" sz="2400" b="1" dirty="0" smtClean="0">
                <a:latin typeface="Rockwell Condensed" panose="02060603050405020104" pitchFamily="18" charset="0"/>
              </a:rPr>
              <a:t>“Wicked” Problem of Illegal Dumping </a:t>
            </a:r>
            <a:endParaRPr lang="en-US" sz="2400" b="1" dirty="0">
              <a:latin typeface="Rockwell Condensed" panose="02060603050405020104" pitchFamily="18" charset="0"/>
            </a:endParaRPr>
          </a:p>
        </p:txBody>
      </p:sp>
      <p:sp>
        <p:nvSpPr>
          <p:cNvPr id="12" name="TextBox 11"/>
          <p:cNvSpPr txBox="1"/>
          <p:nvPr/>
        </p:nvSpPr>
        <p:spPr>
          <a:xfrm>
            <a:off x="2146143" y="5029200"/>
            <a:ext cx="4865565" cy="646331"/>
          </a:xfrm>
          <a:prstGeom prst="rect">
            <a:avLst/>
          </a:prstGeom>
          <a:noFill/>
        </p:spPr>
        <p:txBody>
          <a:bodyPr wrap="square" rtlCol="0">
            <a:spAutoFit/>
          </a:bodyPr>
          <a:lstStyle/>
          <a:p>
            <a:pPr algn="ctr"/>
            <a:r>
              <a:rPr lang="en-US" b="1" dirty="0" smtClean="0"/>
              <a:t>Through the canyon and around the bend you will find the elusive…</a:t>
            </a:r>
            <a:endParaRPr lang="en-US" b="1"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981199"/>
            <a:ext cx="4572000" cy="336533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974682"/>
            <a:ext cx="4572001" cy="3371851"/>
          </a:xfrm>
          <a:prstGeom prst="rect">
            <a:avLst/>
          </a:prstGeom>
        </p:spPr>
      </p:pic>
    </p:spTree>
    <p:extLst>
      <p:ext uri="{BB962C8B-B14F-4D97-AF65-F5344CB8AC3E}">
        <p14:creationId xmlns:p14="http://schemas.microsoft.com/office/powerpoint/2010/main" val="244310767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971428"/>
            <a:ext cx="7494465" cy="562084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61" y="152400"/>
            <a:ext cx="1991484" cy="724176"/>
          </a:xfrm>
          <a:prstGeom prst="rect">
            <a:avLst/>
          </a:prstGeom>
        </p:spPr>
      </p:pic>
      <p:cxnSp>
        <p:nvCxnSpPr>
          <p:cNvPr id="7" name="Straight Connector 6"/>
          <p:cNvCxnSpPr/>
          <p:nvPr/>
        </p:nvCxnSpPr>
        <p:spPr>
          <a:xfrm>
            <a:off x="0" y="952776"/>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8" name="Content Placeholder 7"/>
          <p:cNvSpPr>
            <a:spLocks noGrp="1"/>
          </p:cNvSpPr>
          <p:nvPr>
            <p:ph idx="1"/>
          </p:nvPr>
        </p:nvSpPr>
        <p:spPr>
          <a:xfrm>
            <a:off x="257298" y="6858000"/>
            <a:ext cx="8643257" cy="761998"/>
          </a:xfrm>
        </p:spPr>
        <p:txBody>
          <a:bodyPr>
            <a:normAutofit fontScale="55000" lnSpcReduction="20000"/>
          </a:bodyPr>
          <a:lstStyle/>
          <a:p>
            <a:pPr marL="0" indent="0">
              <a:buClr>
                <a:schemeClr val="tx1"/>
              </a:buClr>
              <a:buNone/>
            </a:pPr>
            <a:endParaRPr lang="en-US" sz="2400" b="1" dirty="0" smtClean="0">
              <a:ln w="2540">
                <a:noFill/>
                <a:prstDash val="solid"/>
              </a:ln>
              <a:latin typeface="Rockwell Condensed" panose="02060603050405020104" pitchFamily="18" charset="0"/>
            </a:endParaRPr>
          </a:p>
          <a:p>
            <a:pPr marL="0" indent="0">
              <a:buClr>
                <a:schemeClr val="tx1"/>
              </a:buClr>
              <a:buNone/>
            </a:pPr>
            <a:endParaRPr lang="en-US" sz="2400" b="1" dirty="0">
              <a:ln w="2540">
                <a:noFill/>
                <a:prstDash val="solid"/>
              </a:ln>
              <a:latin typeface="Rockwell Condensed" panose="02060603050405020104" pitchFamily="18" charset="0"/>
            </a:endParaRPr>
          </a:p>
          <a:p>
            <a:pPr marL="0" indent="0">
              <a:buClr>
                <a:schemeClr val="tx1"/>
              </a:buClr>
              <a:buNone/>
            </a:pPr>
            <a:r>
              <a:rPr lang="en-US" dirty="0" smtClean="0"/>
              <a:t> </a:t>
            </a:r>
            <a:endParaRPr lang="en-US" dirty="0"/>
          </a:p>
        </p:txBody>
      </p:sp>
      <p:sp>
        <p:nvSpPr>
          <p:cNvPr id="2" name="TextBox 1"/>
          <p:cNvSpPr txBox="1"/>
          <p:nvPr/>
        </p:nvSpPr>
        <p:spPr>
          <a:xfrm>
            <a:off x="3886200" y="360677"/>
            <a:ext cx="5007428" cy="461665"/>
          </a:xfrm>
          <a:prstGeom prst="rect">
            <a:avLst/>
          </a:prstGeom>
          <a:noFill/>
        </p:spPr>
        <p:txBody>
          <a:bodyPr wrap="square" rtlCol="0">
            <a:spAutoFit/>
          </a:bodyPr>
          <a:lstStyle/>
          <a:p>
            <a:r>
              <a:rPr lang="en-US" sz="2400" b="1" dirty="0" smtClean="0">
                <a:latin typeface="Rockwell Condensed" panose="02060603050405020104" pitchFamily="18" charset="0"/>
              </a:rPr>
              <a:t>“Wicked” Problem of Illegal Dumping </a:t>
            </a:r>
            <a:endParaRPr lang="en-US" sz="2400" b="1" dirty="0">
              <a:latin typeface="Rockwell Condensed" panose="02060603050405020104" pitchFamily="18" charset="0"/>
            </a:endParaRPr>
          </a:p>
        </p:txBody>
      </p:sp>
      <p:sp>
        <p:nvSpPr>
          <p:cNvPr id="12" name="TextBox 11"/>
          <p:cNvSpPr txBox="1"/>
          <p:nvPr/>
        </p:nvSpPr>
        <p:spPr>
          <a:xfrm>
            <a:off x="914400" y="6183867"/>
            <a:ext cx="3330330" cy="369332"/>
          </a:xfrm>
          <a:prstGeom prst="rect">
            <a:avLst/>
          </a:prstGeom>
          <a:noFill/>
        </p:spPr>
        <p:txBody>
          <a:bodyPr wrap="square" rtlCol="0">
            <a:spAutoFit/>
          </a:bodyPr>
          <a:lstStyle/>
          <a:p>
            <a:r>
              <a:rPr lang="en-US" b="1" dirty="0" smtClean="0"/>
              <a:t>Bluewater Creek ACEC, NM</a:t>
            </a:r>
            <a:endParaRPr lang="en-US" b="1" dirty="0"/>
          </a:p>
        </p:txBody>
      </p:sp>
    </p:spTree>
    <p:extLst>
      <p:ext uri="{BB962C8B-B14F-4D97-AF65-F5344CB8AC3E}">
        <p14:creationId xmlns:p14="http://schemas.microsoft.com/office/powerpoint/2010/main" val="332051246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978022"/>
            <a:ext cx="7467600" cy="560070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61" y="152400"/>
            <a:ext cx="1991484" cy="724176"/>
          </a:xfrm>
          <a:prstGeom prst="rect">
            <a:avLst/>
          </a:prstGeom>
        </p:spPr>
      </p:pic>
      <p:cxnSp>
        <p:nvCxnSpPr>
          <p:cNvPr id="7" name="Straight Connector 6"/>
          <p:cNvCxnSpPr/>
          <p:nvPr/>
        </p:nvCxnSpPr>
        <p:spPr>
          <a:xfrm>
            <a:off x="0" y="952776"/>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8" name="Content Placeholder 7"/>
          <p:cNvSpPr>
            <a:spLocks noGrp="1"/>
          </p:cNvSpPr>
          <p:nvPr>
            <p:ph idx="1"/>
          </p:nvPr>
        </p:nvSpPr>
        <p:spPr>
          <a:xfrm>
            <a:off x="257298" y="6858000"/>
            <a:ext cx="8643257" cy="761998"/>
          </a:xfrm>
        </p:spPr>
        <p:txBody>
          <a:bodyPr>
            <a:normAutofit fontScale="55000" lnSpcReduction="20000"/>
          </a:bodyPr>
          <a:lstStyle/>
          <a:p>
            <a:pPr marL="0" indent="0">
              <a:buClr>
                <a:schemeClr val="tx1"/>
              </a:buClr>
              <a:buNone/>
            </a:pPr>
            <a:endParaRPr lang="en-US" sz="2400" b="1" dirty="0" smtClean="0">
              <a:ln w="2540">
                <a:noFill/>
                <a:prstDash val="solid"/>
              </a:ln>
              <a:latin typeface="Rockwell Condensed" panose="02060603050405020104" pitchFamily="18" charset="0"/>
            </a:endParaRPr>
          </a:p>
          <a:p>
            <a:pPr marL="0" indent="0">
              <a:buClr>
                <a:schemeClr val="tx1"/>
              </a:buClr>
              <a:buNone/>
            </a:pPr>
            <a:endParaRPr lang="en-US" sz="2400" b="1" dirty="0">
              <a:ln w="2540">
                <a:noFill/>
                <a:prstDash val="solid"/>
              </a:ln>
              <a:latin typeface="Rockwell Condensed" panose="02060603050405020104" pitchFamily="18" charset="0"/>
            </a:endParaRPr>
          </a:p>
          <a:p>
            <a:pPr marL="0" indent="0">
              <a:buClr>
                <a:schemeClr val="tx1"/>
              </a:buClr>
              <a:buNone/>
            </a:pPr>
            <a:r>
              <a:rPr lang="en-US" dirty="0" smtClean="0"/>
              <a:t> </a:t>
            </a:r>
            <a:endParaRPr lang="en-US" dirty="0"/>
          </a:p>
        </p:txBody>
      </p:sp>
      <p:sp>
        <p:nvSpPr>
          <p:cNvPr id="2" name="TextBox 1"/>
          <p:cNvSpPr txBox="1"/>
          <p:nvPr/>
        </p:nvSpPr>
        <p:spPr>
          <a:xfrm>
            <a:off x="3886200" y="360677"/>
            <a:ext cx="5007428" cy="461665"/>
          </a:xfrm>
          <a:prstGeom prst="rect">
            <a:avLst/>
          </a:prstGeom>
          <a:noFill/>
        </p:spPr>
        <p:txBody>
          <a:bodyPr wrap="square" rtlCol="0">
            <a:spAutoFit/>
          </a:bodyPr>
          <a:lstStyle/>
          <a:p>
            <a:r>
              <a:rPr lang="en-US" sz="2400" b="1" dirty="0" smtClean="0">
                <a:latin typeface="Rockwell Condensed" panose="02060603050405020104" pitchFamily="18" charset="0"/>
              </a:rPr>
              <a:t>“Wicked” Problem of Illegal Dumping </a:t>
            </a:r>
            <a:endParaRPr lang="en-US" sz="2400" b="1" dirty="0">
              <a:latin typeface="Rockwell Condensed" panose="02060603050405020104" pitchFamily="18" charset="0"/>
            </a:endParaRPr>
          </a:p>
        </p:txBody>
      </p:sp>
      <p:sp>
        <p:nvSpPr>
          <p:cNvPr id="12" name="TextBox 11"/>
          <p:cNvSpPr txBox="1"/>
          <p:nvPr/>
        </p:nvSpPr>
        <p:spPr>
          <a:xfrm>
            <a:off x="1371600" y="6260036"/>
            <a:ext cx="3330330" cy="369332"/>
          </a:xfrm>
          <a:prstGeom prst="rect">
            <a:avLst/>
          </a:prstGeom>
          <a:noFill/>
        </p:spPr>
        <p:txBody>
          <a:bodyPr wrap="square" rtlCol="0">
            <a:spAutoFit/>
          </a:bodyPr>
          <a:lstStyle/>
          <a:p>
            <a:r>
              <a:rPr lang="en-US" b="1" dirty="0" smtClean="0">
                <a:solidFill>
                  <a:srgbClr val="FFFF00"/>
                </a:solidFill>
              </a:rPr>
              <a:t>Bluewater Creek ACEC, NM</a:t>
            </a:r>
            <a:endParaRPr lang="en-US" b="1" dirty="0">
              <a:solidFill>
                <a:srgbClr val="FFFF00"/>
              </a:solidFill>
            </a:endParaRPr>
          </a:p>
        </p:txBody>
      </p:sp>
    </p:spTree>
    <p:extLst>
      <p:ext uri="{BB962C8B-B14F-4D97-AF65-F5344CB8AC3E}">
        <p14:creationId xmlns:p14="http://schemas.microsoft.com/office/powerpoint/2010/main" val="66323745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998807"/>
            <a:ext cx="7446084" cy="558456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61" y="152400"/>
            <a:ext cx="1991484" cy="724176"/>
          </a:xfrm>
          <a:prstGeom prst="rect">
            <a:avLst/>
          </a:prstGeom>
        </p:spPr>
      </p:pic>
      <p:cxnSp>
        <p:nvCxnSpPr>
          <p:cNvPr id="7" name="Straight Connector 6"/>
          <p:cNvCxnSpPr/>
          <p:nvPr/>
        </p:nvCxnSpPr>
        <p:spPr>
          <a:xfrm>
            <a:off x="0" y="952776"/>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8" name="Content Placeholder 7"/>
          <p:cNvSpPr>
            <a:spLocks noGrp="1"/>
          </p:cNvSpPr>
          <p:nvPr>
            <p:ph idx="1"/>
          </p:nvPr>
        </p:nvSpPr>
        <p:spPr>
          <a:xfrm>
            <a:off x="257298" y="6858000"/>
            <a:ext cx="8643257" cy="761998"/>
          </a:xfrm>
        </p:spPr>
        <p:txBody>
          <a:bodyPr>
            <a:normAutofit fontScale="55000" lnSpcReduction="20000"/>
          </a:bodyPr>
          <a:lstStyle/>
          <a:p>
            <a:pPr marL="0" indent="0">
              <a:buClr>
                <a:schemeClr val="tx1"/>
              </a:buClr>
              <a:buNone/>
            </a:pPr>
            <a:endParaRPr lang="en-US" sz="2400" b="1" dirty="0" smtClean="0">
              <a:ln w="2540">
                <a:noFill/>
                <a:prstDash val="solid"/>
              </a:ln>
              <a:latin typeface="Rockwell Condensed" panose="02060603050405020104" pitchFamily="18" charset="0"/>
            </a:endParaRPr>
          </a:p>
          <a:p>
            <a:pPr marL="0" indent="0">
              <a:buClr>
                <a:schemeClr val="tx1"/>
              </a:buClr>
              <a:buNone/>
            </a:pPr>
            <a:endParaRPr lang="en-US" sz="2400" b="1" dirty="0">
              <a:ln w="2540">
                <a:noFill/>
                <a:prstDash val="solid"/>
              </a:ln>
              <a:latin typeface="Rockwell Condensed" panose="02060603050405020104" pitchFamily="18" charset="0"/>
            </a:endParaRPr>
          </a:p>
          <a:p>
            <a:pPr marL="0" indent="0">
              <a:buClr>
                <a:schemeClr val="tx1"/>
              </a:buClr>
              <a:buNone/>
            </a:pPr>
            <a:r>
              <a:rPr lang="en-US" dirty="0" smtClean="0"/>
              <a:t> </a:t>
            </a:r>
            <a:endParaRPr lang="en-US" dirty="0"/>
          </a:p>
        </p:txBody>
      </p:sp>
      <p:sp>
        <p:nvSpPr>
          <p:cNvPr id="2" name="TextBox 1"/>
          <p:cNvSpPr txBox="1"/>
          <p:nvPr/>
        </p:nvSpPr>
        <p:spPr>
          <a:xfrm>
            <a:off x="3886200" y="360677"/>
            <a:ext cx="5007428" cy="461665"/>
          </a:xfrm>
          <a:prstGeom prst="rect">
            <a:avLst/>
          </a:prstGeom>
          <a:noFill/>
        </p:spPr>
        <p:txBody>
          <a:bodyPr wrap="square" rtlCol="0">
            <a:spAutoFit/>
          </a:bodyPr>
          <a:lstStyle/>
          <a:p>
            <a:r>
              <a:rPr lang="en-US" sz="2400" b="1" dirty="0" smtClean="0">
                <a:latin typeface="Rockwell Condensed" panose="02060603050405020104" pitchFamily="18" charset="0"/>
              </a:rPr>
              <a:t>“Wicked” Problem of Illegal Dumping </a:t>
            </a:r>
            <a:endParaRPr lang="en-US" sz="2400" b="1" dirty="0">
              <a:latin typeface="Rockwell Condensed" panose="02060603050405020104" pitchFamily="18" charset="0"/>
            </a:endParaRPr>
          </a:p>
        </p:txBody>
      </p:sp>
      <p:sp>
        <p:nvSpPr>
          <p:cNvPr id="12" name="TextBox 11"/>
          <p:cNvSpPr txBox="1"/>
          <p:nvPr/>
        </p:nvSpPr>
        <p:spPr>
          <a:xfrm>
            <a:off x="949036" y="1018559"/>
            <a:ext cx="2514600" cy="646331"/>
          </a:xfrm>
          <a:prstGeom prst="rect">
            <a:avLst/>
          </a:prstGeom>
          <a:noFill/>
        </p:spPr>
        <p:txBody>
          <a:bodyPr wrap="square" rtlCol="0">
            <a:spAutoFit/>
          </a:bodyPr>
          <a:lstStyle/>
          <a:p>
            <a:r>
              <a:rPr lang="en-US" b="1" dirty="0" smtClean="0"/>
              <a:t>Bluewater Creek ACEC, NM</a:t>
            </a:r>
            <a:endParaRPr lang="en-US" b="1" dirty="0"/>
          </a:p>
        </p:txBody>
      </p:sp>
    </p:spTree>
    <p:extLst>
      <p:ext uri="{BB962C8B-B14F-4D97-AF65-F5344CB8AC3E}">
        <p14:creationId xmlns:p14="http://schemas.microsoft.com/office/powerpoint/2010/main" val="100941145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998807"/>
            <a:ext cx="7446084" cy="558456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61" y="152400"/>
            <a:ext cx="1991484" cy="724176"/>
          </a:xfrm>
          <a:prstGeom prst="rect">
            <a:avLst/>
          </a:prstGeom>
        </p:spPr>
      </p:pic>
      <p:cxnSp>
        <p:nvCxnSpPr>
          <p:cNvPr id="7" name="Straight Connector 6"/>
          <p:cNvCxnSpPr/>
          <p:nvPr/>
        </p:nvCxnSpPr>
        <p:spPr>
          <a:xfrm>
            <a:off x="0" y="952776"/>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8" name="Content Placeholder 7"/>
          <p:cNvSpPr>
            <a:spLocks noGrp="1"/>
          </p:cNvSpPr>
          <p:nvPr>
            <p:ph idx="1"/>
          </p:nvPr>
        </p:nvSpPr>
        <p:spPr>
          <a:xfrm>
            <a:off x="257298" y="6858000"/>
            <a:ext cx="8643257" cy="761998"/>
          </a:xfrm>
        </p:spPr>
        <p:txBody>
          <a:bodyPr>
            <a:normAutofit fontScale="55000" lnSpcReduction="20000"/>
          </a:bodyPr>
          <a:lstStyle/>
          <a:p>
            <a:pPr marL="0" indent="0">
              <a:buClr>
                <a:schemeClr val="tx1"/>
              </a:buClr>
              <a:buNone/>
            </a:pPr>
            <a:endParaRPr lang="en-US" sz="2400" b="1" dirty="0" smtClean="0">
              <a:ln w="2540">
                <a:noFill/>
                <a:prstDash val="solid"/>
              </a:ln>
              <a:latin typeface="Rockwell Condensed" panose="02060603050405020104" pitchFamily="18" charset="0"/>
            </a:endParaRPr>
          </a:p>
          <a:p>
            <a:pPr marL="0" indent="0">
              <a:buClr>
                <a:schemeClr val="tx1"/>
              </a:buClr>
              <a:buNone/>
            </a:pPr>
            <a:endParaRPr lang="en-US" sz="2400" b="1" dirty="0">
              <a:ln w="2540">
                <a:noFill/>
                <a:prstDash val="solid"/>
              </a:ln>
              <a:latin typeface="Rockwell Condensed" panose="02060603050405020104" pitchFamily="18" charset="0"/>
            </a:endParaRPr>
          </a:p>
          <a:p>
            <a:pPr marL="0" indent="0">
              <a:buClr>
                <a:schemeClr val="tx1"/>
              </a:buClr>
              <a:buNone/>
            </a:pPr>
            <a:r>
              <a:rPr lang="en-US" dirty="0" smtClean="0"/>
              <a:t> </a:t>
            </a:r>
            <a:endParaRPr lang="en-US" dirty="0"/>
          </a:p>
        </p:txBody>
      </p:sp>
      <p:sp>
        <p:nvSpPr>
          <p:cNvPr id="2" name="TextBox 1"/>
          <p:cNvSpPr txBox="1"/>
          <p:nvPr/>
        </p:nvSpPr>
        <p:spPr>
          <a:xfrm>
            <a:off x="3886200" y="360677"/>
            <a:ext cx="5007428" cy="461665"/>
          </a:xfrm>
          <a:prstGeom prst="rect">
            <a:avLst/>
          </a:prstGeom>
          <a:noFill/>
        </p:spPr>
        <p:txBody>
          <a:bodyPr wrap="square" rtlCol="0">
            <a:spAutoFit/>
          </a:bodyPr>
          <a:lstStyle/>
          <a:p>
            <a:r>
              <a:rPr lang="en-US" sz="2400" b="1" dirty="0" smtClean="0">
                <a:latin typeface="Rockwell Condensed" panose="02060603050405020104" pitchFamily="18" charset="0"/>
              </a:rPr>
              <a:t>“Wicked” Problem of Illegal Dumping </a:t>
            </a:r>
            <a:endParaRPr lang="en-US" sz="2400" b="1" dirty="0">
              <a:latin typeface="Rockwell Condensed" panose="02060603050405020104" pitchFamily="18" charset="0"/>
            </a:endParaRPr>
          </a:p>
        </p:txBody>
      </p:sp>
      <p:sp>
        <p:nvSpPr>
          <p:cNvPr id="12" name="TextBox 11"/>
          <p:cNvSpPr txBox="1"/>
          <p:nvPr/>
        </p:nvSpPr>
        <p:spPr>
          <a:xfrm>
            <a:off x="838200" y="964171"/>
            <a:ext cx="3330330" cy="369332"/>
          </a:xfrm>
          <a:prstGeom prst="rect">
            <a:avLst/>
          </a:prstGeom>
          <a:noFill/>
        </p:spPr>
        <p:txBody>
          <a:bodyPr wrap="square" rtlCol="0">
            <a:spAutoFit/>
          </a:bodyPr>
          <a:lstStyle/>
          <a:p>
            <a:r>
              <a:rPr lang="en-US" b="1" dirty="0" smtClean="0"/>
              <a:t>Bluewater Creek ACEC, NM</a:t>
            </a:r>
            <a:endParaRPr lang="en-US" b="1" dirty="0"/>
          </a:p>
        </p:txBody>
      </p:sp>
    </p:spTree>
    <p:extLst>
      <p:ext uri="{BB962C8B-B14F-4D97-AF65-F5344CB8AC3E}">
        <p14:creationId xmlns:p14="http://schemas.microsoft.com/office/powerpoint/2010/main" val="404675925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987412"/>
            <a:ext cx="7496520" cy="562239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61" y="152400"/>
            <a:ext cx="1991484" cy="724176"/>
          </a:xfrm>
          <a:prstGeom prst="rect">
            <a:avLst/>
          </a:prstGeom>
        </p:spPr>
      </p:pic>
      <p:cxnSp>
        <p:nvCxnSpPr>
          <p:cNvPr id="7" name="Straight Connector 6"/>
          <p:cNvCxnSpPr/>
          <p:nvPr/>
        </p:nvCxnSpPr>
        <p:spPr>
          <a:xfrm>
            <a:off x="0" y="952776"/>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8" name="Content Placeholder 7"/>
          <p:cNvSpPr>
            <a:spLocks noGrp="1"/>
          </p:cNvSpPr>
          <p:nvPr>
            <p:ph idx="1"/>
          </p:nvPr>
        </p:nvSpPr>
        <p:spPr>
          <a:xfrm>
            <a:off x="257298" y="6858000"/>
            <a:ext cx="8643257" cy="761998"/>
          </a:xfrm>
        </p:spPr>
        <p:txBody>
          <a:bodyPr>
            <a:normAutofit fontScale="55000" lnSpcReduction="20000"/>
          </a:bodyPr>
          <a:lstStyle/>
          <a:p>
            <a:pPr marL="0" indent="0">
              <a:buClr>
                <a:schemeClr val="tx1"/>
              </a:buClr>
              <a:buNone/>
            </a:pPr>
            <a:endParaRPr lang="en-US" sz="2400" b="1" dirty="0" smtClean="0">
              <a:ln w="2540">
                <a:noFill/>
                <a:prstDash val="solid"/>
              </a:ln>
              <a:latin typeface="Rockwell Condensed" panose="02060603050405020104" pitchFamily="18" charset="0"/>
            </a:endParaRPr>
          </a:p>
          <a:p>
            <a:pPr marL="0" indent="0">
              <a:buClr>
                <a:schemeClr val="tx1"/>
              </a:buClr>
              <a:buNone/>
            </a:pPr>
            <a:endParaRPr lang="en-US" sz="2400" b="1" dirty="0">
              <a:ln w="2540">
                <a:noFill/>
                <a:prstDash val="solid"/>
              </a:ln>
              <a:latin typeface="Rockwell Condensed" panose="02060603050405020104" pitchFamily="18" charset="0"/>
            </a:endParaRPr>
          </a:p>
          <a:p>
            <a:pPr marL="0" indent="0">
              <a:buClr>
                <a:schemeClr val="tx1"/>
              </a:buClr>
              <a:buNone/>
            </a:pPr>
            <a:r>
              <a:rPr lang="en-US" dirty="0" smtClean="0"/>
              <a:t> </a:t>
            </a:r>
            <a:endParaRPr lang="en-US" dirty="0"/>
          </a:p>
        </p:txBody>
      </p:sp>
      <p:sp>
        <p:nvSpPr>
          <p:cNvPr id="2" name="TextBox 1"/>
          <p:cNvSpPr txBox="1"/>
          <p:nvPr/>
        </p:nvSpPr>
        <p:spPr>
          <a:xfrm>
            <a:off x="3886200" y="360677"/>
            <a:ext cx="5007428" cy="461665"/>
          </a:xfrm>
          <a:prstGeom prst="rect">
            <a:avLst/>
          </a:prstGeom>
          <a:noFill/>
        </p:spPr>
        <p:txBody>
          <a:bodyPr wrap="square" rtlCol="0">
            <a:spAutoFit/>
          </a:bodyPr>
          <a:lstStyle/>
          <a:p>
            <a:r>
              <a:rPr lang="en-US" sz="2400" b="1" dirty="0" smtClean="0">
                <a:latin typeface="Rockwell Condensed" panose="02060603050405020104" pitchFamily="18" charset="0"/>
              </a:rPr>
              <a:t>“Wicked” Problem of Illegal Dumping </a:t>
            </a:r>
            <a:endParaRPr lang="en-US" sz="2400" b="1" dirty="0">
              <a:latin typeface="Rockwell Condensed" panose="02060603050405020104" pitchFamily="18" charset="0"/>
            </a:endParaRPr>
          </a:p>
        </p:txBody>
      </p:sp>
      <p:sp>
        <p:nvSpPr>
          <p:cNvPr id="12" name="TextBox 11"/>
          <p:cNvSpPr txBox="1"/>
          <p:nvPr/>
        </p:nvSpPr>
        <p:spPr>
          <a:xfrm>
            <a:off x="4953000" y="6235852"/>
            <a:ext cx="3330330" cy="369332"/>
          </a:xfrm>
          <a:prstGeom prst="rect">
            <a:avLst/>
          </a:prstGeom>
          <a:noFill/>
        </p:spPr>
        <p:txBody>
          <a:bodyPr wrap="square" rtlCol="0">
            <a:spAutoFit/>
          </a:bodyPr>
          <a:lstStyle/>
          <a:p>
            <a:r>
              <a:rPr lang="en-US" b="1" dirty="0" smtClean="0"/>
              <a:t>Bluewater Creek ACEC, NM</a:t>
            </a:r>
            <a:endParaRPr lang="en-US" b="1" dirty="0"/>
          </a:p>
        </p:txBody>
      </p:sp>
    </p:spTree>
    <p:extLst>
      <p:ext uri="{BB962C8B-B14F-4D97-AF65-F5344CB8AC3E}">
        <p14:creationId xmlns:p14="http://schemas.microsoft.com/office/powerpoint/2010/main" val="294848902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61" y="152400"/>
            <a:ext cx="1991484" cy="724176"/>
          </a:xfrm>
          <a:prstGeom prst="rect">
            <a:avLst/>
          </a:prstGeom>
        </p:spPr>
      </p:pic>
      <p:sp>
        <p:nvSpPr>
          <p:cNvPr id="8" name="Content Placeholder 7"/>
          <p:cNvSpPr>
            <a:spLocks noGrp="1"/>
          </p:cNvSpPr>
          <p:nvPr>
            <p:ph idx="1"/>
          </p:nvPr>
        </p:nvSpPr>
        <p:spPr>
          <a:xfrm>
            <a:off x="4114800" y="514488"/>
            <a:ext cx="4371969" cy="457200"/>
          </a:xfrm>
        </p:spPr>
        <p:txBody>
          <a:bodyPr>
            <a:noAutofit/>
          </a:bodyPr>
          <a:lstStyle/>
          <a:p>
            <a:pPr marL="0" indent="0" algn="ctr">
              <a:buClr>
                <a:schemeClr val="tx1"/>
              </a:buClr>
              <a:buNone/>
            </a:pPr>
            <a:r>
              <a:rPr lang="en-US" sz="2400" b="1" dirty="0" smtClean="0">
                <a:ln w="2540">
                  <a:noFill/>
                  <a:prstDash val="solid"/>
                </a:ln>
                <a:latin typeface="Rockwell Condensed" panose="02060603050405020104" pitchFamily="18" charset="0"/>
              </a:rPr>
              <a:t>McKinley County- Prewitt, NM</a:t>
            </a:r>
            <a:endParaRPr lang="en-US" sz="2400" b="1" dirty="0">
              <a:ln w="2540">
                <a:noFill/>
                <a:prstDash val="solid"/>
              </a:ln>
              <a:latin typeface="Rockwell Condensed" panose="02060603050405020104" pitchFamily="18" charset="0"/>
            </a:endParaRPr>
          </a:p>
        </p:txBody>
      </p:sp>
      <p:cxnSp>
        <p:nvCxnSpPr>
          <p:cNvPr id="12" name="Straight Connector 11"/>
          <p:cNvCxnSpPr/>
          <p:nvPr/>
        </p:nvCxnSpPr>
        <p:spPr>
          <a:xfrm>
            <a:off x="0" y="9906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58889"/>
          <a:stretch/>
        </p:blipFill>
        <p:spPr>
          <a:xfrm>
            <a:off x="0" y="1032604"/>
            <a:ext cx="9144000" cy="2819400"/>
          </a:xfrm>
          <a:prstGeom prst="rect">
            <a:avLst/>
          </a:prstGeom>
        </p:spPr>
      </p:pic>
      <p:sp>
        <p:nvSpPr>
          <p:cNvPr id="9" name="TextBox 8"/>
          <p:cNvSpPr txBox="1"/>
          <p:nvPr/>
        </p:nvSpPr>
        <p:spPr>
          <a:xfrm>
            <a:off x="2103326" y="4655926"/>
            <a:ext cx="4937348" cy="584775"/>
          </a:xfrm>
          <a:prstGeom prst="rect">
            <a:avLst/>
          </a:prstGeom>
          <a:noFill/>
        </p:spPr>
        <p:txBody>
          <a:bodyPr wrap="square" rtlCol="0">
            <a:spAutoFit/>
          </a:bodyPr>
          <a:lstStyle/>
          <a:p>
            <a:r>
              <a:rPr lang="en-US" sz="3200" b="1" dirty="0" smtClean="0"/>
              <a:t>Picturesque Landscapes </a:t>
            </a:r>
            <a:endParaRPr lang="en-US" sz="3200" b="1" dirty="0"/>
          </a:p>
        </p:txBody>
      </p:sp>
    </p:spTree>
    <p:extLst>
      <p:ext uri="{BB962C8B-B14F-4D97-AF65-F5344CB8AC3E}">
        <p14:creationId xmlns:p14="http://schemas.microsoft.com/office/powerpoint/2010/main" val="393256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61" y="152400"/>
            <a:ext cx="1991484" cy="724176"/>
          </a:xfrm>
          <a:prstGeom prst="rect">
            <a:avLst/>
          </a:prstGeom>
        </p:spPr>
      </p:pic>
      <p:sp>
        <p:nvSpPr>
          <p:cNvPr id="8" name="Content Placeholder 7"/>
          <p:cNvSpPr>
            <a:spLocks noGrp="1"/>
          </p:cNvSpPr>
          <p:nvPr>
            <p:ph idx="1"/>
          </p:nvPr>
        </p:nvSpPr>
        <p:spPr>
          <a:xfrm>
            <a:off x="4267200" y="514488"/>
            <a:ext cx="4219569" cy="457200"/>
          </a:xfrm>
        </p:spPr>
        <p:txBody>
          <a:bodyPr>
            <a:noAutofit/>
          </a:bodyPr>
          <a:lstStyle/>
          <a:p>
            <a:pPr marL="0" indent="0" algn="ctr">
              <a:buClr>
                <a:schemeClr val="tx1"/>
              </a:buClr>
              <a:buNone/>
            </a:pPr>
            <a:r>
              <a:rPr lang="en-US" sz="2400" b="1" dirty="0" smtClean="0">
                <a:ln w="2540">
                  <a:noFill/>
                  <a:prstDash val="solid"/>
                </a:ln>
                <a:latin typeface="Rockwell Condensed" panose="02060603050405020104" pitchFamily="18" charset="0"/>
              </a:rPr>
              <a:t>BLM –Rio Puerco Field Office</a:t>
            </a:r>
            <a:endParaRPr lang="en-US" sz="2400" b="1" dirty="0">
              <a:ln w="2540">
                <a:noFill/>
                <a:prstDash val="solid"/>
              </a:ln>
              <a:latin typeface="Rockwell Condensed" panose="02060603050405020104" pitchFamily="18" charset="0"/>
            </a:endParaRPr>
          </a:p>
        </p:txBody>
      </p:sp>
      <p:cxnSp>
        <p:nvCxnSpPr>
          <p:cNvPr id="12" name="Straight Connector 11"/>
          <p:cNvCxnSpPr/>
          <p:nvPr/>
        </p:nvCxnSpPr>
        <p:spPr>
          <a:xfrm>
            <a:off x="0" y="9906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6226" y="1005720"/>
            <a:ext cx="4905447" cy="5608561"/>
          </a:xfrm>
          <a:prstGeom prst="rect">
            <a:avLst/>
          </a:prstGeom>
        </p:spPr>
      </p:pic>
      <p:sp>
        <p:nvSpPr>
          <p:cNvPr id="5" name="TextBox 4"/>
          <p:cNvSpPr txBox="1"/>
          <p:nvPr/>
        </p:nvSpPr>
        <p:spPr>
          <a:xfrm>
            <a:off x="381000" y="2514600"/>
            <a:ext cx="3352800" cy="1754326"/>
          </a:xfrm>
          <a:prstGeom prst="rect">
            <a:avLst/>
          </a:prstGeom>
          <a:noFill/>
        </p:spPr>
        <p:txBody>
          <a:bodyPr wrap="square" rtlCol="0">
            <a:spAutoFit/>
          </a:bodyPr>
          <a:lstStyle/>
          <a:p>
            <a:r>
              <a:rPr lang="en-US" dirty="0"/>
              <a:t>The agency's mission is to sustain the health, diversity, and productivity of America's public lands for the use and enjoyment of present and future generations.</a:t>
            </a:r>
          </a:p>
        </p:txBody>
      </p:sp>
    </p:spTree>
    <p:extLst>
      <p:ext uri="{BB962C8B-B14F-4D97-AF65-F5344CB8AC3E}">
        <p14:creationId xmlns:p14="http://schemas.microsoft.com/office/powerpoint/2010/main" val="12245590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61" y="152400"/>
            <a:ext cx="1991484" cy="724176"/>
          </a:xfrm>
          <a:prstGeom prst="rect">
            <a:avLst/>
          </a:prstGeom>
        </p:spPr>
      </p:pic>
      <p:sp>
        <p:nvSpPr>
          <p:cNvPr id="8" name="Content Placeholder 7"/>
          <p:cNvSpPr>
            <a:spLocks noGrp="1"/>
          </p:cNvSpPr>
          <p:nvPr>
            <p:ph idx="1"/>
          </p:nvPr>
        </p:nvSpPr>
        <p:spPr>
          <a:xfrm>
            <a:off x="4114800" y="514488"/>
            <a:ext cx="4371969" cy="457200"/>
          </a:xfrm>
        </p:spPr>
        <p:txBody>
          <a:bodyPr>
            <a:noAutofit/>
          </a:bodyPr>
          <a:lstStyle/>
          <a:p>
            <a:pPr marL="0" indent="0" algn="ctr">
              <a:buClr>
                <a:schemeClr val="tx1"/>
              </a:buClr>
              <a:buNone/>
            </a:pPr>
            <a:r>
              <a:rPr lang="en-US" sz="2400" b="1" dirty="0" smtClean="0">
                <a:ln w="2540">
                  <a:noFill/>
                  <a:prstDash val="solid"/>
                </a:ln>
                <a:latin typeface="Rockwell Condensed" panose="02060603050405020104" pitchFamily="18" charset="0"/>
              </a:rPr>
              <a:t>McKinley County- Prewitt, NM</a:t>
            </a:r>
            <a:endParaRPr lang="en-US" sz="2400" b="1" dirty="0">
              <a:ln w="2540">
                <a:noFill/>
                <a:prstDash val="solid"/>
              </a:ln>
              <a:latin typeface="Rockwell Condensed" panose="02060603050405020104" pitchFamily="18" charset="0"/>
            </a:endParaRPr>
          </a:p>
        </p:txBody>
      </p:sp>
      <p:cxnSp>
        <p:nvCxnSpPr>
          <p:cNvPr id="12" name="Straight Connector 11"/>
          <p:cNvCxnSpPr/>
          <p:nvPr/>
        </p:nvCxnSpPr>
        <p:spPr>
          <a:xfrm>
            <a:off x="0" y="9906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58889"/>
          <a:stretch/>
        </p:blipFill>
        <p:spPr>
          <a:xfrm>
            <a:off x="0" y="1032604"/>
            <a:ext cx="9144000" cy="281940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42222" b="13334"/>
          <a:stretch/>
        </p:blipFill>
        <p:spPr>
          <a:xfrm>
            <a:off x="0" y="3803073"/>
            <a:ext cx="9144000" cy="3048000"/>
          </a:xfrm>
          <a:prstGeom prst="rect">
            <a:avLst/>
          </a:prstGeom>
        </p:spPr>
      </p:pic>
    </p:spTree>
    <p:extLst>
      <p:ext uri="{BB962C8B-B14F-4D97-AF65-F5344CB8AC3E}">
        <p14:creationId xmlns:p14="http://schemas.microsoft.com/office/powerpoint/2010/main" val="571500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62403"/>
          <a:stretch/>
        </p:blipFill>
        <p:spPr>
          <a:xfrm>
            <a:off x="3352800" y="2253232"/>
            <a:ext cx="5791200" cy="163296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61" y="152400"/>
            <a:ext cx="1991484" cy="724176"/>
          </a:xfrm>
          <a:prstGeom prst="rect">
            <a:avLst/>
          </a:prstGeom>
        </p:spPr>
      </p:pic>
      <p:sp>
        <p:nvSpPr>
          <p:cNvPr id="8" name="Content Placeholder 7"/>
          <p:cNvSpPr>
            <a:spLocks noGrp="1"/>
          </p:cNvSpPr>
          <p:nvPr>
            <p:ph idx="1"/>
          </p:nvPr>
        </p:nvSpPr>
        <p:spPr>
          <a:xfrm>
            <a:off x="4114800" y="514488"/>
            <a:ext cx="4371969" cy="457200"/>
          </a:xfrm>
        </p:spPr>
        <p:txBody>
          <a:bodyPr>
            <a:noAutofit/>
          </a:bodyPr>
          <a:lstStyle/>
          <a:p>
            <a:pPr marL="0" indent="0" algn="ctr">
              <a:buClr>
                <a:schemeClr val="tx1"/>
              </a:buClr>
              <a:buNone/>
            </a:pPr>
            <a:r>
              <a:rPr lang="en-US" sz="2400" b="1" dirty="0" smtClean="0">
                <a:ln w="2540">
                  <a:noFill/>
                  <a:prstDash val="solid"/>
                </a:ln>
                <a:latin typeface="Rockwell Condensed" panose="02060603050405020104" pitchFamily="18" charset="0"/>
              </a:rPr>
              <a:t>McKinley County- Prewitt, NM</a:t>
            </a:r>
            <a:endParaRPr lang="en-US" sz="2400" b="1" dirty="0">
              <a:ln w="2540">
                <a:noFill/>
                <a:prstDash val="solid"/>
              </a:ln>
              <a:latin typeface="Rockwell Condensed" panose="02060603050405020104" pitchFamily="18" charset="0"/>
            </a:endParaRPr>
          </a:p>
        </p:txBody>
      </p:sp>
      <p:pic>
        <p:nvPicPr>
          <p:cNvPr id="11"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64619"/>
          <a:stretch/>
        </p:blipFill>
        <p:spPr bwMode="auto">
          <a:xfrm>
            <a:off x="4191000" y="971688"/>
            <a:ext cx="4953000" cy="1314312"/>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0" y="9906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b="71511"/>
          <a:stretch/>
        </p:blipFill>
        <p:spPr>
          <a:xfrm>
            <a:off x="0" y="1009513"/>
            <a:ext cx="4191000" cy="895487"/>
          </a:xfrm>
          <a:prstGeom prst="rect">
            <a:avLst/>
          </a:prstGeom>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b="56273"/>
          <a:stretch/>
        </p:blipFill>
        <p:spPr>
          <a:xfrm>
            <a:off x="0" y="4082032"/>
            <a:ext cx="3352800" cy="1099568"/>
          </a:xfrm>
          <a:prstGeom prst="rect">
            <a:avLst/>
          </a:prstGeom>
        </p:spPr>
      </p:pic>
      <p:sp>
        <p:nvSpPr>
          <p:cNvPr id="7" name="TextBox 6"/>
          <p:cNvSpPr txBox="1"/>
          <p:nvPr/>
        </p:nvSpPr>
        <p:spPr>
          <a:xfrm>
            <a:off x="152400" y="2286000"/>
            <a:ext cx="2819400" cy="1200329"/>
          </a:xfrm>
          <a:prstGeom prst="rect">
            <a:avLst/>
          </a:prstGeom>
          <a:noFill/>
        </p:spPr>
        <p:txBody>
          <a:bodyPr wrap="square" rtlCol="0">
            <a:spAutoFit/>
          </a:bodyPr>
          <a:lstStyle/>
          <a:p>
            <a:pPr algn="ctr"/>
            <a:r>
              <a:rPr lang="en-US" sz="3600" b="1" dirty="0" smtClean="0"/>
              <a:t>Majestic Beauty?</a:t>
            </a:r>
            <a:endParaRPr lang="en-US" sz="3600" b="1" dirty="0"/>
          </a:p>
        </p:txBody>
      </p:sp>
      <p:sp>
        <p:nvSpPr>
          <p:cNvPr id="9" name="TextBox 8"/>
          <p:cNvSpPr txBox="1"/>
          <p:nvPr/>
        </p:nvSpPr>
        <p:spPr>
          <a:xfrm>
            <a:off x="4357684" y="5130358"/>
            <a:ext cx="3886200" cy="646331"/>
          </a:xfrm>
          <a:prstGeom prst="rect">
            <a:avLst/>
          </a:prstGeom>
          <a:noFill/>
        </p:spPr>
        <p:txBody>
          <a:bodyPr wrap="square" rtlCol="0">
            <a:spAutoFit/>
          </a:bodyPr>
          <a:lstStyle/>
          <a:p>
            <a:pPr algn="ctr"/>
            <a:r>
              <a:rPr lang="en-US" sz="3600" b="1" dirty="0" smtClean="0"/>
              <a:t>Prewitt, NM</a:t>
            </a:r>
            <a:endParaRPr lang="en-US" sz="3600" b="1" dirty="0"/>
          </a:p>
        </p:txBody>
      </p:sp>
    </p:spTree>
    <p:extLst>
      <p:ext uri="{BB962C8B-B14F-4D97-AF65-F5344CB8AC3E}">
        <p14:creationId xmlns:p14="http://schemas.microsoft.com/office/powerpoint/2010/main" val="351551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61" y="152400"/>
            <a:ext cx="1991484" cy="724176"/>
          </a:xfrm>
          <a:prstGeom prst="rect">
            <a:avLst/>
          </a:prstGeom>
        </p:spPr>
      </p:pic>
      <p:sp>
        <p:nvSpPr>
          <p:cNvPr id="8" name="Content Placeholder 7"/>
          <p:cNvSpPr>
            <a:spLocks noGrp="1"/>
          </p:cNvSpPr>
          <p:nvPr>
            <p:ph idx="1"/>
          </p:nvPr>
        </p:nvSpPr>
        <p:spPr>
          <a:xfrm>
            <a:off x="4114800" y="514488"/>
            <a:ext cx="4371969" cy="457200"/>
          </a:xfrm>
        </p:spPr>
        <p:txBody>
          <a:bodyPr>
            <a:noAutofit/>
          </a:bodyPr>
          <a:lstStyle/>
          <a:p>
            <a:pPr marL="0" indent="0" algn="ctr">
              <a:buClr>
                <a:schemeClr val="tx1"/>
              </a:buClr>
              <a:buNone/>
            </a:pPr>
            <a:r>
              <a:rPr lang="en-US" sz="2400" b="1" dirty="0" smtClean="0">
                <a:ln w="2540">
                  <a:noFill/>
                  <a:prstDash val="solid"/>
                </a:ln>
                <a:latin typeface="Rockwell Condensed" panose="02060603050405020104" pitchFamily="18" charset="0"/>
              </a:rPr>
              <a:t>McKinley County- Prewitt, NM</a:t>
            </a:r>
            <a:endParaRPr lang="en-US" sz="2400" b="1" dirty="0">
              <a:ln w="2540">
                <a:noFill/>
                <a:prstDash val="solid"/>
              </a:ln>
              <a:latin typeface="Rockwell Condensed" panose="02060603050405020104" pitchFamily="18" charset="0"/>
            </a:endParaRPr>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191000" y="971688"/>
            <a:ext cx="4953000" cy="371475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0" y="9906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09513"/>
            <a:ext cx="4191000" cy="314325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082032"/>
            <a:ext cx="3352800" cy="2514600"/>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52800" y="3352800"/>
            <a:ext cx="5791200" cy="3243832"/>
          </a:xfrm>
          <a:prstGeom prst="rect">
            <a:avLst/>
          </a:prstGeom>
        </p:spPr>
      </p:pic>
    </p:spTree>
    <p:extLst>
      <p:ext uri="{BB962C8B-B14F-4D97-AF65-F5344CB8AC3E}">
        <p14:creationId xmlns:p14="http://schemas.microsoft.com/office/powerpoint/2010/main" val="251912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0600"/>
            <a:ext cx="9143999" cy="558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61" y="152400"/>
            <a:ext cx="1991484" cy="724176"/>
          </a:xfrm>
          <a:prstGeom prst="rect">
            <a:avLst/>
          </a:prstGeom>
        </p:spPr>
      </p:pic>
      <p:cxnSp>
        <p:nvCxnSpPr>
          <p:cNvPr id="7" name="Straight Connector 6"/>
          <p:cNvCxnSpPr/>
          <p:nvPr/>
        </p:nvCxnSpPr>
        <p:spPr>
          <a:xfrm>
            <a:off x="533400" y="990600"/>
            <a:ext cx="83058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81000" y="6629400"/>
            <a:ext cx="83058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8" name="Content Placeholder 7"/>
          <p:cNvSpPr>
            <a:spLocks noGrp="1"/>
          </p:cNvSpPr>
          <p:nvPr>
            <p:ph idx="1"/>
          </p:nvPr>
        </p:nvSpPr>
        <p:spPr>
          <a:xfrm>
            <a:off x="2819401" y="519856"/>
            <a:ext cx="6324600" cy="762000"/>
          </a:xfrm>
        </p:spPr>
        <p:txBody>
          <a:bodyPr>
            <a:noAutofit/>
          </a:bodyPr>
          <a:lstStyle/>
          <a:p>
            <a:pPr marL="0" indent="0" algn="ctr">
              <a:buClr>
                <a:schemeClr val="tx1"/>
              </a:buClr>
              <a:buNone/>
            </a:pPr>
            <a:r>
              <a:rPr lang="en-US" sz="2400" b="1" dirty="0" smtClean="0">
                <a:ln w="2540">
                  <a:noFill/>
                  <a:prstDash val="solid"/>
                </a:ln>
                <a:latin typeface="Rockwell Condensed" panose="02060603050405020104" pitchFamily="18" charset="0"/>
              </a:rPr>
              <a:t>Sandoval County- BLM and Zia Recreation Lands</a:t>
            </a:r>
            <a:endParaRPr lang="en-US" sz="2400" b="1" dirty="0">
              <a:ln w="2540">
                <a:noFill/>
                <a:prstDash val="solid"/>
              </a:ln>
              <a:latin typeface="Rockwell Condensed" panose="02060603050405020104" pitchFamily="18" charset="0"/>
            </a:endParaRPr>
          </a:p>
        </p:txBody>
      </p:sp>
      <p:sp>
        <p:nvSpPr>
          <p:cNvPr id="10" name="TextBox 9"/>
          <p:cNvSpPr txBox="1"/>
          <p:nvPr/>
        </p:nvSpPr>
        <p:spPr>
          <a:xfrm>
            <a:off x="546100" y="1524000"/>
            <a:ext cx="5702300" cy="584775"/>
          </a:xfrm>
          <a:prstGeom prst="rect">
            <a:avLst/>
          </a:prstGeom>
          <a:noFill/>
        </p:spPr>
        <p:txBody>
          <a:bodyPr wrap="square" rtlCol="0">
            <a:spAutoFit/>
          </a:bodyPr>
          <a:lstStyle/>
          <a:p>
            <a:r>
              <a:rPr lang="en-US" sz="3200" b="1" dirty="0" smtClean="0">
                <a:latin typeface="Rockwell Condensed" panose="02060603050405020104" pitchFamily="18" charset="0"/>
              </a:rPr>
              <a:t>Affected Areas of Joint Interest  </a:t>
            </a:r>
            <a:endParaRPr lang="en-US" sz="3200" b="1" dirty="0">
              <a:latin typeface="Rockwell Condensed" panose="02060603050405020104" pitchFamily="18" charset="0"/>
            </a:endParaRPr>
          </a:p>
        </p:txBody>
      </p:sp>
      <p:sp>
        <p:nvSpPr>
          <p:cNvPr id="2" name="Rectangle 1"/>
          <p:cNvSpPr/>
          <p:nvPr/>
        </p:nvSpPr>
        <p:spPr>
          <a:xfrm>
            <a:off x="383309" y="5105400"/>
            <a:ext cx="3842658" cy="1200329"/>
          </a:xfrm>
          <a:prstGeom prst="rect">
            <a:avLst/>
          </a:prstGeom>
        </p:spPr>
        <p:txBody>
          <a:bodyPr wrap="square">
            <a:spAutoFit/>
          </a:bodyPr>
          <a:lstStyle/>
          <a:p>
            <a:pPr marL="285750" indent="-285750">
              <a:buFont typeface="Wingdings" panose="05000000000000000000" pitchFamily="2" charset="2"/>
              <a:buChar char="v"/>
            </a:pPr>
            <a:r>
              <a:rPr lang="en-US" b="1" dirty="0" smtClean="0"/>
              <a:t>Zia Recreation Trust Lands</a:t>
            </a:r>
          </a:p>
          <a:p>
            <a:endParaRPr lang="en-US" b="1" dirty="0" smtClean="0"/>
          </a:p>
          <a:p>
            <a:pPr marL="285750" indent="-285750">
              <a:buFont typeface="Wingdings" panose="05000000000000000000" pitchFamily="2" charset="2"/>
              <a:buChar char="v"/>
            </a:pPr>
            <a:r>
              <a:rPr lang="en-US" b="1" dirty="0" smtClean="0"/>
              <a:t>White Ridge Bike Trails Area</a:t>
            </a:r>
          </a:p>
          <a:p>
            <a:r>
              <a:rPr lang="en-US" dirty="0" smtClean="0"/>
              <a:t>	</a:t>
            </a:r>
            <a:endParaRPr lang="en-US" dirty="0"/>
          </a:p>
        </p:txBody>
      </p:sp>
      <p:sp>
        <p:nvSpPr>
          <p:cNvPr id="6" name="TextBox 5"/>
          <p:cNvSpPr txBox="1"/>
          <p:nvPr/>
        </p:nvSpPr>
        <p:spPr>
          <a:xfrm>
            <a:off x="4526075" y="5105400"/>
            <a:ext cx="3810000" cy="923330"/>
          </a:xfrm>
          <a:prstGeom prst="rect">
            <a:avLst/>
          </a:prstGeom>
          <a:noFill/>
        </p:spPr>
        <p:txBody>
          <a:bodyPr wrap="square" rtlCol="0">
            <a:spAutoFit/>
          </a:bodyPr>
          <a:lstStyle/>
          <a:p>
            <a:pPr marL="285750" indent="-285750">
              <a:buFont typeface="Wingdings" panose="05000000000000000000" pitchFamily="2" charset="2"/>
              <a:buChar char="v"/>
            </a:pPr>
            <a:r>
              <a:rPr lang="en-US" b="1" dirty="0"/>
              <a:t>Las </a:t>
            </a:r>
            <a:r>
              <a:rPr lang="en-US" b="1" dirty="0" err="1"/>
              <a:t>Milpas</a:t>
            </a:r>
            <a:endParaRPr lang="en-US" b="1" dirty="0"/>
          </a:p>
          <a:p>
            <a:pPr marL="285750" indent="-285750">
              <a:buFont typeface="Wingdings" panose="05000000000000000000" pitchFamily="2" charset="2"/>
              <a:buChar char="v"/>
            </a:pPr>
            <a:endParaRPr lang="en-US" b="1" dirty="0"/>
          </a:p>
          <a:p>
            <a:pPr marL="285750" indent="-285750">
              <a:buFont typeface="Wingdings" panose="05000000000000000000" pitchFamily="2" charset="2"/>
              <a:buChar char="v"/>
            </a:pPr>
            <a:r>
              <a:rPr lang="en-US" b="1" dirty="0" err="1"/>
              <a:t>Ojito</a:t>
            </a:r>
            <a:r>
              <a:rPr lang="en-US" b="1" dirty="0"/>
              <a:t> Wilderness</a:t>
            </a:r>
          </a:p>
        </p:txBody>
      </p:sp>
    </p:spTree>
    <p:extLst>
      <p:ext uri="{BB962C8B-B14F-4D97-AF65-F5344CB8AC3E}">
        <p14:creationId xmlns:p14="http://schemas.microsoft.com/office/powerpoint/2010/main" val="3518902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9" y="1035722"/>
            <a:ext cx="2876549" cy="2112558"/>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8859" y="1038359"/>
            <a:ext cx="2558471" cy="32766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8007" y="1038359"/>
            <a:ext cx="3765993" cy="2729078"/>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12659" y="3767436"/>
            <a:ext cx="2525937" cy="2800351"/>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78859" y="3767438"/>
            <a:ext cx="3733800" cy="2800350"/>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2746242"/>
            <a:ext cx="2885579" cy="3835400"/>
          </a:xfrm>
          <a:prstGeom prst="rect">
            <a:avLst/>
          </a:prstGeom>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1961" y="152400"/>
            <a:ext cx="1991484" cy="724176"/>
          </a:xfrm>
          <a:prstGeom prst="rect">
            <a:avLst/>
          </a:prstGeom>
        </p:spPr>
      </p:pic>
      <p:cxnSp>
        <p:nvCxnSpPr>
          <p:cNvPr id="7" name="Straight Connector 6"/>
          <p:cNvCxnSpPr/>
          <p:nvPr/>
        </p:nvCxnSpPr>
        <p:spPr>
          <a:xfrm>
            <a:off x="533400" y="990600"/>
            <a:ext cx="83058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81000" y="6629400"/>
            <a:ext cx="83058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8" name="Content Placeholder 7"/>
          <p:cNvSpPr>
            <a:spLocks noGrp="1"/>
          </p:cNvSpPr>
          <p:nvPr>
            <p:ph idx="1"/>
          </p:nvPr>
        </p:nvSpPr>
        <p:spPr>
          <a:xfrm>
            <a:off x="3124199" y="519856"/>
            <a:ext cx="6019801" cy="762000"/>
          </a:xfrm>
        </p:spPr>
        <p:txBody>
          <a:bodyPr>
            <a:noAutofit/>
          </a:bodyPr>
          <a:lstStyle/>
          <a:p>
            <a:pPr marL="0" indent="0" algn="ctr">
              <a:buClr>
                <a:schemeClr val="tx1"/>
              </a:buClr>
              <a:buNone/>
            </a:pPr>
            <a:r>
              <a:rPr lang="en-US" sz="2400" b="1" dirty="0" smtClean="0">
                <a:ln w="2540">
                  <a:noFill/>
                  <a:prstDash val="solid"/>
                </a:ln>
                <a:latin typeface="Rockwell Condensed" panose="02060603050405020104" pitchFamily="18" charset="0"/>
              </a:rPr>
              <a:t>Sandoval County- Zia &amp; BLM Recreation Lands</a:t>
            </a:r>
            <a:endParaRPr lang="en-US" sz="2400" b="1" dirty="0">
              <a:ln w="2540">
                <a:noFill/>
                <a:prstDash val="solid"/>
              </a:ln>
              <a:latin typeface="Rockwell Condensed" panose="02060603050405020104" pitchFamily="18" charset="0"/>
            </a:endParaRPr>
          </a:p>
        </p:txBody>
      </p:sp>
      <p:sp>
        <p:nvSpPr>
          <p:cNvPr id="10" name="TextBox 9"/>
          <p:cNvSpPr txBox="1"/>
          <p:nvPr/>
        </p:nvSpPr>
        <p:spPr>
          <a:xfrm>
            <a:off x="2971800" y="6060789"/>
            <a:ext cx="7424057" cy="584775"/>
          </a:xfrm>
          <a:prstGeom prst="rect">
            <a:avLst/>
          </a:prstGeom>
          <a:noFill/>
        </p:spPr>
        <p:txBody>
          <a:bodyPr wrap="square" rtlCol="0">
            <a:spAutoFit/>
          </a:bodyPr>
          <a:lstStyle/>
          <a:p>
            <a:r>
              <a:rPr lang="en-US" sz="3200" b="1" dirty="0" smtClean="0">
                <a:latin typeface="Rockwell Condensed" panose="02060603050405020104" pitchFamily="18" charset="0"/>
              </a:rPr>
              <a:t>Aftermath of Recreational Shooting  </a:t>
            </a:r>
            <a:endParaRPr lang="en-US" sz="3200" b="1" dirty="0">
              <a:latin typeface="Rockwell Condensed" panose="02060603050405020104" pitchFamily="18" charset="0"/>
            </a:endParaRPr>
          </a:p>
        </p:txBody>
      </p:sp>
      <p:sp>
        <p:nvSpPr>
          <p:cNvPr id="2" name="Rectangle 1"/>
          <p:cNvSpPr/>
          <p:nvPr/>
        </p:nvSpPr>
        <p:spPr>
          <a:xfrm>
            <a:off x="424542" y="2755298"/>
            <a:ext cx="3842658" cy="1200329"/>
          </a:xfrm>
          <a:prstGeom prst="rect">
            <a:avLst/>
          </a:prstGeom>
        </p:spPr>
        <p:txBody>
          <a:bodyPr wrap="square">
            <a:spAutoFit/>
          </a:bodyPr>
          <a:lstStyle/>
          <a:p>
            <a:r>
              <a:rPr lang="en-US" b="1" dirty="0" smtClean="0"/>
              <a:t> </a:t>
            </a:r>
          </a:p>
          <a:p>
            <a:endParaRPr lang="en-US" b="1" dirty="0" smtClean="0"/>
          </a:p>
          <a:p>
            <a:r>
              <a:rPr lang="en-US" b="1" dirty="0" smtClean="0"/>
              <a:t> </a:t>
            </a:r>
          </a:p>
          <a:p>
            <a:r>
              <a:rPr lang="en-US" dirty="0" smtClean="0"/>
              <a:t>	</a:t>
            </a:r>
            <a:endParaRPr lang="en-US" dirty="0"/>
          </a:p>
        </p:txBody>
      </p:sp>
    </p:spTree>
    <p:extLst>
      <p:ext uri="{BB962C8B-B14F-4D97-AF65-F5344CB8AC3E}">
        <p14:creationId xmlns:p14="http://schemas.microsoft.com/office/powerpoint/2010/main" val="41168486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61" y="152400"/>
            <a:ext cx="1991484" cy="724176"/>
          </a:xfrm>
          <a:prstGeom prst="rect">
            <a:avLst/>
          </a:prstGeom>
        </p:spPr>
      </p:pic>
      <p:sp>
        <p:nvSpPr>
          <p:cNvPr id="8" name="Content Placeholder 7"/>
          <p:cNvSpPr>
            <a:spLocks noGrp="1"/>
          </p:cNvSpPr>
          <p:nvPr>
            <p:ph idx="1"/>
          </p:nvPr>
        </p:nvSpPr>
        <p:spPr>
          <a:xfrm>
            <a:off x="4800600" y="514488"/>
            <a:ext cx="3686169" cy="457200"/>
          </a:xfrm>
        </p:spPr>
        <p:txBody>
          <a:bodyPr>
            <a:noAutofit/>
          </a:bodyPr>
          <a:lstStyle/>
          <a:p>
            <a:pPr marL="0" indent="0" algn="ctr">
              <a:buClr>
                <a:schemeClr val="tx1"/>
              </a:buClr>
              <a:buNone/>
            </a:pPr>
            <a:r>
              <a:rPr lang="en-US" sz="2400" b="1" dirty="0" smtClean="0">
                <a:ln w="2540">
                  <a:noFill/>
                  <a:prstDash val="solid"/>
                </a:ln>
                <a:latin typeface="Rockwell Condensed" panose="02060603050405020104" pitchFamily="18" charset="0"/>
              </a:rPr>
              <a:t>Mitigation Challenges- Statutes</a:t>
            </a:r>
            <a:endParaRPr lang="en-US" sz="2400" b="1" dirty="0">
              <a:ln w="2540">
                <a:noFill/>
                <a:prstDash val="solid"/>
              </a:ln>
              <a:latin typeface="Rockwell Condensed" panose="02060603050405020104" pitchFamily="18" charset="0"/>
            </a:endParaRPr>
          </a:p>
        </p:txBody>
      </p:sp>
      <p:cxnSp>
        <p:nvCxnSpPr>
          <p:cNvPr id="12" name="Straight Connector 11"/>
          <p:cNvCxnSpPr/>
          <p:nvPr/>
        </p:nvCxnSpPr>
        <p:spPr>
          <a:xfrm>
            <a:off x="0" y="9906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0400" y="1013691"/>
            <a:ext cx="4673600" cy="35052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257687"/>
            <a:ext cx="4470400" cy="3352800"/>
          </a:xfrm>
          <a:prstGeom prst="rect">
            <a:avLst/>
          </a:prstGeom>
        </p:spPr>
      </p:pic>
      <p:sp>
        <p:nvSpPr>
          <p:cNvPr id="9" name="TextBox 8"/>
          <p:cNvSpPr txBox="1"/>
          <p:nvPr/>
        </p:nvSpPr>
        <p:spPr>
          <a:xfrm>
            <a:off x="152400" y="1371600"/>
            <a:ext cx="3962400" cy="1200329"/>
          </a:xfrm>
          <a:prstGeom prst="rect">
            <a:avLst/>
          </a:prstGeom>
          <a:noFill/>
        </p:spPr>
        <p:txBody>
          <a:bodyPr wrap="square" rtlCol="0">
            <a:spAutoFit/>
          </a:bodyPr>
          <a:lstStyle/>
          <a:p>
            <a:pPr algn="ctr"/>
            <a:r>
              <a:rPr lang="en-US" sz="3600" b="1" dirty="0" smtClean="0"/>
              <a:t>Historic Properties?</a:t>
            </a:r>
            <a:endParaRPr lang="en-US" sz="3600" b="1" dirty="0"/>
          </a:p>
        </p:txBody>
      </p:sp>
      <p:sp>
        <p:nvSpPr>
          <p:cNvPr id="10" name="TextBox 9"/>
          <p:cNvSpPr txBox="1"/>
          <p:nvPr/>
        </p:nvSpPr>
        <p:spPr>
          <a:xfrm>
            <a:off x="5359400" y="5224919"/>
            <a:ext cx="2895600" cy="646331"/>
          </a:xfrm>
          <a:prstGeom prst="rect">
            <a:avLst/>
          </a:prstGeom>
          <a:noFill/>
        </p:spPr>
        <p:txBody>
          <a:bodyPr wrap="square" rtlCol="0">
            <a:spAutoFit/>
          </a:bodyPr>
          <a:lstStyle/>
          <a:p>
            <a:pPr algn="ctr"/>
            <a:r>
              <a:rPr lang="en-US" sz="3600" b="1" dirty="0" smtClean="0"/>
              <a:t>NHPA?</a:t>
            </a:r>
            <a:endParaRPr lang="en-US" sz="3600" b="1" dirty="0"/>
          </a:p>
        </p:txBody>
      </p:sp>
    </p:spTree>
    <p:extLst>
      <p:ext uri="{BB962C8B-B14F-4D97-AF65-F5344CB8AC3E}">
        <p14:creationId xmlns:p14="http://schemas.microsoft.com/office/powerpoint/2010/main" val="35638166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61" y="152400"/>
            <a:ext cx="1991484" cy="724176"/>
          </a:xfrm>
          <a:prstGeom prst="rect">
            <a:avLst/>
          </a:prstGeom>
        </p:spPr>
      </p:pic>
      <p:sp>
        <p:nvSpPr>
          <p:cNvPr id="8" name="Content Placeholder 7"/>
          <p:cNvSpPr>
            <a:spLocks noGrp="1"/>
          </p:cNvSpPr>
          <p:nvPr>
            <p:ph idx="1"/>
          </p:nvPr>
        </p:nvSpPr>
        <p:spPr>
          <a:xfrm>
            <a:off x="4800600" y="514488"/>
            <a:ext cx="3686169" cy="457200"/>
          </a:xfrm>
        </p:spPr>
        <p:txBody>
          <a:bodyPr>
            <a:noAutofit/>
          </a:bodyPr>
          <a:lstStyle/>
          <a:p>
            <a:pPr marL="0" indent="0" algn="ctr">
              <a:buClr>
                <a:schemeClr val="tx1"/>
              </a:buClr>
              <a:buNone/>
            </a:pPr>
            <a:r>
              <a:rPr lang="en-US" sz="2400" b="1" dirty="0" smtClean="0">
                <a:ln w="2540">
                  <a:noFill/>
                  <a:prstDash val="solid"/>
                </a:ln>
                <a:latin typeface="Rockwell Condensed" panose="02060603050405020104" pitchFamily="18" charset="0"/>
              </a:rPr>
              <a:t>Mitigation Challenges</a:t>
            </a:r>
            <a:endParaRPr lang="en-US" sz="2400" b="1" dirty="0">
              <a:ln w="2540">
                <a:noFill/>
                <a:prstDash val="solid"/>
              </a:ln>
              <a:latin typeface="Rockwell Condensed" panose="02060603050405020104" pitchFamily="18" charset="0"/>
            </a:endParaRPr>
          </a:p>
        </p:txBody>
      </p:sp>
      <p:cxnSp>
        <p:nvCxnSpPr>
          <p:cNvPr id="12" name="Straight Connector 11"/>
          <p:cNvCxnSpPr/>
          <p:nvPr/>
        </p:nvCxnSpPr>
        <p:spPr>
          <a:xfrm>
            <a:off x="0" y="9906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52400" y="1371600"/>
            <a:ext cx="3962400" cy="1200329"/>
          </a:xfrm>
          <a:prstGeom prst="rect">
            <a:avLst/>
          </a:prstGeom>
          <a:noFill/>
        </p:spPr>
        <p:txBody>
          <a:bodyPr wrap="square" rtlCol="0">
            <a:spAutoFit/>
          </a:bodyPr>
          <a:lstStyle/>
          <a:p>
            <a:pPr algn="ctr"/>
            <a:r>
              <a:rPr lang="en-US" sz="3600" b="1" dirty="0" smtClean="0"/>
              <a:t>Equipment </a:t>
            </a:r>
          </a:p>
          <a:p>
            <a:pPr algn="ctr"/>
            <a:r>
              <a:rPr lang="en-US" sz="3600" b="1" dirty="0"/>
              <a:t>&amp;</a:t>
            </a:r>
          </a:p>
        </p:txBody>
      </p:sp>
      <p:sp>
        <p:nvSpPr>
          <p:cNvPr id="10" name="TextBox 9"/>
          <p:cNvSpPr txBox="1"/>
          <p:nvPr/>
        </p:nvSpPr>
        <p:spPr>
          <a:xfrm>
            <a:off x="5359400" y="5224919"/>
            <a:ext cx="2895600" cy="646331"/>
          </a:xfrm>
          <a:prstGeom prst="rect">
            <a:avLst/>
          </a:prstGeom>
          <a:noFill/>
        </p:spPr>
        <p:txBody>
          <a:bodyPr wrap="square" rtlCol="0">
            <a:spAutoFit/>
          </a:bodyPr>
          <a:lstStyle/>
          <a:p>
            <a:pPr algn="ctr"/>
            <a:r>
              <a:rPr lang="en-US" sz="3600" b="1" dirty="0" smtClean="0"/>
              <a:t>Labor Costs</a:t>
            </a:r>
            <a:endParaRPr lang="en-US" sz="3600" b="1"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0" y="1030295"/>
            <a:ext cx="4495800" cy="337185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010037"/>
            <a:ext cx="4800600" cy="3600450"/>
          </a:xfrm>
          <a:prstGeom prst="rect">
            <a:avLst/>
          </a:prstGeom>
        </p:spPr>
      </p:pic>
    </p:spTree>
    <p:extLst>
      <p:ext uri="{BB962C8B-B14F-4D97-AF65-F5344CB8AC3E}">
        <p14:creationId xmlns:p14="http://schemas.microsoft.com/office/powerpoint/2010/main" val="40997673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61" y="152400"/>
            <a:ext cx="1991484" cy="724176"/>
          </a:xfrm>
          <a:prstGeom prst="rect">
            <a:avLst/>
          </a:prstGeom>
        </p:spPr>
      </p:pic>
      <p:cxnSp>
        <p:nvCxnSpPr>
          <p:cNvPr id="7" name="Straight Connector 6"/>
          <p:cNvCxnSpPr/>
          <p:nvPr/>
        </p:nvCxnSpPr>
        <p:spPr>
          <a:xfrm>
            <a:off x="0" y="952776"/>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8" name="Content Placeholder 7"/>
          <p:cNvSpPr>
            <a:spLocks noGrp="1"/>
          </p:cNvSpPr>
          <p:nvPr>
            <p:ph idx="1"/>
          </p:nvPr>
        </p:nvSpPr>
        <p:spPr>
          <a:xfrm>
            <a:off x="-304800" y="6836781"/>
            <a:ext cx="8643257" cy="761998"/>
          </a:xfrm>
        </p:spPr>
        <p:txBody>
          <a:bodyPr>
            <a:normAutofit fontScale="55000" lnSpcReduction="20000"/>
          </a:bodyPr>
          <a:lstStyle/>
          <a:p>
            <a:pPr marL="0" indent="0">
              <a:buClr>
                <a:schemeClr val="tx1"/>
              </a:buClr>
              <a:buNone/>
            </a:pPr>
            <a:endParaRPr lang="en-US" sz="2400" b="1" dirty="0" smtClean="0">
              <a:ln w="2540">
                <a:noFill/>
                <a:prstDash val="solid"/>
              </a:ln>
              <a:latin typeface="Rockwell Condensed" panose="02060603050405020104" pitchFamily="18" charset="0"/>
            </a:endParaRPr>
          </a:p>
          <a:p>
            <a:pPr marL="0" indent="0">
              <a:buClr>
                <a:schemeClr val="tx1"/>
              </a:buClr>
              <a:buNone/>
            </a:pPr>
            <a:endParaRPr lang="en-US" sz="2400" b="1" dirty="0">
              <a:ln w="2540">
                <a:noFill/>
                <a:prstDash val="solid"/>
              </a:ln>
              <a:latin typeface="Rockwell Condensed" panose="02060603050405020104" pitchFamily="18" charset="0"/>
            </a:endParaRPr>
          </a:p>
          <a:p>
            <a:pPr marL="0" indent="0">
              <a:buClr>
                <a:schemeClr val="tx1"/>
              </a:buClr>
              <a:buNone/>
            </a:pPr>
            <a:r>
              <a:rPr lang="en-US" dirty="0" smtClean="0"/>
              <a:t> </a:t>
            </a:r>
            <a:endParaRPr lang="en-US" dirty="0"/>
          </a:p>
        </p:txBody>
      </p:sp>
      <p:sp>
        <p:nvSpPr>
          <p:cNvPr id="2" name="TextBox 1"/>
          <p:cNvSpPr txBox="1"/>
          <p:nvPr/>
        </p:nvSpPr>
        <p:spPr>
          <a:xfrm>
            <a:off x="5257800" y="360677"/>
            <a:ext cx="3635828" cy="461665"/>
          </a:xfrm>
          <a:prstGeom prst="rect">
            <a:avLst/>
          </a:prstGeom>
          <a:noFill/>
        </p:spPr>
        <p:txBody>
          <a:bodyPr wrap="square" rtlCol="0">
            <a:spAutoFit/>
          </a:bodyPr>
          <a:lstStyle/>
          <a:p>
            <a:r>
              <a:rPr lang="en-US" sz="2400" b="1" dirty="0" smtClean="0">
                <a:latin typeface="Rockwell Condensed" panose="02060603050405020104" pitchFamily="18" charset="0"/>
              </a:rPr>
              <a:t>Challenges- Due Process</a:t>
            </a:r>
            <a:endParaRPr lang="en-US" sz="2400" b="1" dirty="0">
              <a:latin typeface="Rockwell Condensed" panose="02060603050405020104" pitchFamily="18"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0737"/>
            <a:ext cx="3733801" cy="2800351"/>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3801" y="993652"/>
            <a:ext cx="5410198" cy="4057649"/>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33051" t="41510" r="-2544" b="681"/>
          <a:stretch/>
        </p:blipFill>
        <p:spPr>
          <a:xfrm>
            <a:off x="0" y="3791087"/>
            <a:ext cx="5020478" cy="2813847"/>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6631755" y="4092692"/>
            <a:ext cx="2871135" cy="2153351"/>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26050" y="5051300"/>
            <a:ext cx="2712949" cy="1553633"/>
          </a:xfrm>
          <a:prstGeom prst="rect">
            <a:avLst/>
          </a:prstGeom>
        </p:spPr>
      </p:pic>
    </p:spTree>
    <p:extLst>
      <p:ext uri="{BB962C8B-B14F-4D97-AF65-F5344CB8AC3E}">
        <p14:creationId xmlns:p14="http://schemas.microsoft.com/office/powerpoint/2010/main" val="110228510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61" y="152400"/>
            <a:ext cx="1991484" cy="724176"/>
          </a:xfrm>
          <a:prstGeom prst="rect">
            <a:avLst/>
          </a:prstGeom>
        </p:spPr>
      </p:pic>
      <p:cxnSp>
        <p:nvCxnSpPr>
          <p:cNvPr id="7" name="Straight Connector 6"/>
          <p:cNvCxnSpPr/>
          <p:nvPr/>
        </p:nvCxnSpPr>
        <p:spPr>
          <a:xfrm>
            <a:off x="0" y="952776"/>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8" name="Content Placeholder 7"/>
          <p:cNvSpPr>
            <a:spLocks noGrp="1"/>
          </p:cNvSpPr>
          <p:nvPr>
            <p:ph idx="1"/>
          </p:nvPr>
        </p:nvSpPr>
        <p:spPr>
          <a:xfrm>
            <a:off x="-304800" y="6836781"/>
            <a:ext cx="8643257" cy="761998"/>
          </a:xfrm>
        </p:spPr>
        <p:txBody>
          <a:bodyPr>
            <a:normAutofit fontScale="55000" lnSpcReduction="20000"/>
          </a:bodyPr>
          <a:lstStyle/>
          <a:p>
            <a:pPr marL="0" indent="0">
              <a:buClr>
                <a:schemeClr val="tx1"/>
              </a:buClr>
              <a:buNone/>
            </a:pPr>
            <a:endParaRPr lang="en-US" sz="2400" b="1" dirty="0" smtClean="0">
              <a:ln w="2540">
                <a:noFill/>
                <a:prstDash val="solid"/>
              </a:ln>
              <a:latin typeface="Rockwell Condensed" panose="02060603050405020104" pitchFamily="18" charset="0"/>
            </a:endParaRPr>
          </a:p>
          <a:p>
            <a:pPr marL="0" indent="0">
              <a:buClr>
                <a:schemeClr val="tx1"/>
              </a:buClr>
              <a:buNone/>
            </a:pPr>
            <a:endParaRPr lang="en-US" sz="2400" b="1" dirty="0">
              <a:ln w="2540">
                <a:noFill/>
                <a:prstDash val="solid"/>
              </a:ln>
              <a:latin typeface="Rockwell Condensed" panose="02060603050405020104" pitchFamily="18" charset="0"/>
            </a:endParaRPr>
          </a:p>
          <a:p>
            <a:pPr marL="0" indent="0">
              <a:buClr>
                <a:schemeClr val="tx1"/>
              </a:buClr>
              <a:buNone/>
            </a:pPr>
            <a:r>
              <a:rPr lang="en-US" dirty="0" smtClean="0"/>
              <a:t> </a:t>
            </a:r>
            <a:endParaRPr lang="en-US" dirty="0"/>
          </a:p>
        </p:txBody>
      </p:sp>
      <p:sp>
        <p:nvSpPr>
          <p:cNvPr id="2" name="TextBox 1"/>
          <p:cNvSpPr txBox="1"/>
          <p:nvPr/>
        </p:nvSpPr>
        <p:spPr>
          <a:xfrm>
            <a:off x="3352800" y="360677"/>
            <a:ext cx="5540828" cy="461665"/>
          </a:xfrm>
          <a:prstGeom prst="rect">
            <a:avLst/>
          </a:prstGeom>
          <a:noFill/>
        </p:spPr>
        <p:txBody>
          <a:bodyPr wrap="square" rtlCol="0">
            <a:spAutoFit/>
          </a:bodyPr>
          <a:lstStyle/>
          <a:p>
            <a:r>
              <a:rPr lang="en-US" sz="2400" b="1" dirty="0" smtClean="0">
                <a:latin typeface="Rockwell Condensed" panose="02060603050405020104" pitchFamily="18" charset="0"/>
              </a:rPr>
              <a:t>Mitigation Challenges- Due Process- NEPA</a:t>
            </a:r>
            <a:endParaRPr lang="en-US" sz="2400" b="1" dirty="0">
              <a:latin typeface="Rockwell Condensed" panose="02060603050405020104" pitchFamily="18" charset="0"/>
            </a:endParaRPr>
          </a:p>
        </p:txBody>
      </p:sp>
      <p:sp>
        <p:nvSpPr>
          <p:cNvPr id="3" name="Rounded Rectangle 2"/>
          <p:cNvSpPr/>
          <p:nvPr/>
        </p:nvSpPr>
        <p:spPr>
          <a:xfrm>
            <a:off x="3810000" y="1066800"/>
            <a:ext cx="1676400" cy="99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NEPA- Proposal</a:t>
            </a:r>
            <a:endParaRPr lang="en-US" dirty="0"/>
          </a:p>
        </p:txBody>
      </p:sp>
      <p:sp>
        <p:nvSpPr>
          <p:cNvPr id="14" name="Oval 13"/>
          <p:cNvSpPr/>
          <p:nvPr/>
        </p:nvSpPr>
        <p:spPr>
          <a:xfrm>
            <a:off x="3733800" y="2155317"/>
            <a:ext cx="18288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Potential Effects?</a:t>
            </a:r>
            <a:endParaRPr lang="en-US" dirty="0"/>
          </a:p>
        </p:txBody>
      </p:sp>
      <p:sp>
        <p:nvSpPr>
          <p:cNvPr id="16" name="Rounded Rectangle 15"/>
          <p:cNvSpPr/>
          <p:nvPr/>
        </p:nvSpPr>
        <p:spPr>
          <a:xfrm>
            <a:off x="609600" y="3200152"/>
            <a:ext cx="1364673" cy="8153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EIS</a:t>
            </a:r>
            <a:endParaRPr lang="en-US" dirty="0"/>
          </a:p>
        </p:txBody>
      </p:sp>
      <p:sp>
        <p:nvSpPr>
          <p:cNvPr id="17" name="Rounded Rectangle 16"/>
          <p:cNvSpPr/>
          <p:nvPr/>
        </p:nvSpPr>
        <p:spPr>
          <a:xfrm>
            <a:off x="2703445" y="3200152"/>
            <a:ext cx="1371600" cy="8153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EA</a:t>
            </a:r>
            <a:endParaRPr lang="en-US" dirty="0"/>
          </a:p>
        </p:txBody>
      </p:sp>
      <p:sp>
        <p:nvSpPr>
          <p:cNvPr id="18" name="Rounded Rectangle 17"/>
          <p:cNvSpPr/>
          <p:nvPr/>
        </p:nvSpPr>
        <p:spPr>
          <a:xfrm>
            <a:off x="5092046" y="3200152"/>
            <a:ext cx="1371600" cy="7971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CE/CX</a:t>
            </a:r>
            <a:endParaRPr lang="en-US" dirty="0"/>
          </a:p>
        </p:txBody>
      </p:sp>
      <p:sp>
        <p:nvSpPr>
          <p:cNvPr id="19" name="Rounded Rectangle 18"/>
          <p:cNvSpPr/>
          <p:nvPr/>
        </p:nvSpPr>
        <p:spPr>
          <a:xfrm>
            <a:off x="7162800" y="3200152"/>
            <a:ext cx="1295400" cy="7971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DNA</a:t>
            </a:r>
            <a:endParaRPr lang="en-US" dirty="0"/>
          </a:p>
        </p:txBody>
      </p:sp>
      <p:cxnSp>
        <p:nvCxnSpPr>
          <p:cNvPr id="21" name="Straight Connector 20"/>
          <p:cNvCxnSpPr>
            <a:stCxn id="18" idx="2"/>
          </p:cNvCxnSpPr>
          <p:nvPr/>
        </p:nvCxnSpPr>
        <p:spPr>
          <a:xfrm>
            <a:off x="5777846" y="3997342"/>
            <a:ext cx="13354" cy="926533"/>
          </a:xfrm>
          <a:prstGeom prst="line">
            <a:avLst/>
          </a:prstGeom>
        </p:spPr>
        <p:style>
          <a:lnRef idx="1">
            <a:schemeClr val="accent2"/>
          </a:lnRef>
          <a:fillRef idx="0">
            <a:schemeClr val="accent2"/>
          </a:fillRef>
          <a:effectRef idx="0">
            <a:schemeClr val="accent2"/>
          </a:effectRef>
          <a:fontRef idx="minor">
            <a:schemeClr val="tx1"/>
          </a:fontRef>
        </p:style>
      </p:cxnSp>
      <p:sp>
        <p:nvSpPr>
          <p:cNvPr id="22" name="Oval 21"/>
          <p:cNvSpPr/>
          <p:nvPr/>
        </p:nvSpPr>
        <p:spPr>
          <a:xfrm>
            <a:off x="711961" y="4436260"/>
            <a:ext cx="8181667" cy="198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Removal and Disposal of Materials of No Historical Value: H-1790-1, Appendix 4: </a:t>
            </a:r>
            <a:r>
              <a:rPr lang="en-US" dirty="0" smtClean="0"/>
              <a:t>J10: </a:t>
            </a:r>
            <a:r>
              <a:rPr lang="en-US" i="1" dirty="0"/>
              <a:t>“Removal of structures and materials of no historical value, such as abandoned automobiles, fences, and buildings, including those built in trespass and reclamation of the site when little or no surface disturbance is involved.”</a:t>
            </a:r>
          </a:p>
        </p:txBody>
      </p:sp>
    </p:spTree>
    <p:extLst>
      <p:ext uri="{BB962C8B-B14F-4D97-AF65-F5344CB8AC3E}">
        <p14:creationId xmlns:p14="http://schemas.microsoft.com/office/powerpoint/2010/main" val="306772413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61" y="152400"/>
            <a:ext cx="1991484" cy="724176"/>
          </a:xfrm>
          <a:prstGeom prst="rect">
            <a:avLst/>
          </a:prstGeom>
        </p:spPr>
      </p:pic>
      <p:sp>
        <p:nvSpPr>
          <p:cNvPr id="8" name="Content Placeholder 7"/>
          <p:cNvSpPr>
            <a:spLocks noGrp="1"/>
          </p:cNvSpPr>
          <p:nvPr>
            <p:ph idx="1"/>
          </p:nvPr>
        </p:nvSpPr>
        <p:spPr>
          <a:xfrm>
            <a:off x="4953000" y="457200"/>
            <a:ext cx="3719287" cy="533400"/>
          </a:xfrm>
        </p:spPr>
        <p:txBody>
          <a:bodyPr>
            <a:noAutofit/>
          </a:bodyPr>
          <a:lstStyle/>
          <a:p>
            <a:pPr marL="0" indent="0" algn="ctr">
              <a:buClr>
                <a:schemeClr val="tx1"/>
              </a:buClr>
              <a:buNone/>
            </a:pPr>
            <a:r>
              <a:rPr lang="en-US" sz="2400" b="1" dirty="0" smtClean="0">
                <a:ln w="2540">
                  <a:noFill/>
                  <a:prstDash val="solid"/>
                </a:ln>
                <a:solidFill>
                  <a:srgbClr val="00B0F0"/>
                </a:solidFill>
                <a:latin typeface="Rockwell Condensed" panose="02060603050405020104" pitchFamily="18" charset="0"/>
              </a:rPr>
              <a:t>  ECCO </a:t>
            </a:r>
            <a:r>
              <a:rPr lang="en-US" sz="2400" b="1" dirty="0" smtClean="0">
                <a:ln w="2540">
                  <a:noFill/>
                  <a:prstDash val="solid"/>
                </a:ln>
                <a:latin typeface="Rockwell Condensed" panose="02060603050405020104" pitchFamily="18" charset="0"/>
              </a:rPr>
              <a:t>in the RPFO</a:t>
            </a:r>
            <a:endParaRPr lang="en-US" sz="2400" b="1" dirty="0">
              <a:ln w="2540">
                <a:noFill/>
                <a:prstDash val="solid"/>
              </a:ln>
              <a:latin typeface="Rockwell Condensed" panose="02060603050405020104" pitchFamily="18" charset="0"/>
            </a:endParaRPr>
          </a:p>
        </p:txBody>
      </p:sp>
      <p:cxnSp>
        <p:nvCxnSpPr>
          <p:cNvPr id="11" name="Straight Connector 10"/>
          <p:cNvCxnSpPr/>
          <p:nvPr/>
        </p:nvCxnSpPr>
        <p:spPr>
          <a:xfrm>
            <a:off x="0" y="9906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600200" y="2286000"/>
            <a:ext cx="5943600" cy="2554545"/>
          </a:xfrm>
          <a:prstGeom prst="rect">
            <a:avLst/>
          </a:prstGeom>
          <a:noFill/>
        </p:spPr>
        <p:txBody>
          <a:bodyPr wrap="square" rtlCol="0">
            <a:spAutoFit/>
          </a:bodyPr>
          <a:lstStyle/>
          <a:p>
            <a:pPr algn="ctr"/>
            <a:r>
              <a:rPr lang="en-US" sz="3200" dirty="0" smtClean="0"/>
              <a:t>Short-Term Accomplishments of</a:t>
            </a:r>
          </a:p>
          <a:p>
            <a:pPr algn="ctr"/>
            <a:endParaRPr lang="en-US" sz="3200" dirty="0"/>
          </a:p>
          <a:p>
            <a:pPr algn="ctr"/>
            <a:r>
              <a:rPr lang="en-US" sz="3200" dirty="0" smtClean="0"/>
              <a:t> </a:t>
            </a:r>
            <a:r>
              <a:rPr lang="en-US" sz="3200" dirty="0" smtClean="0">
                <a:solidFill>
                  <a:srgbClr val="00B0F0"/>
                </a:solidFill>
              </a:rPr>
              <a:t>ECCO</a:t>
            </a:r>
            <a:r>
              <a:rPr lang="en-US" sz="3200" dirty="0" smtClean="0"/>
              <a:t> </a:t>
            </a:r>
          </a:p>
          <a:p>
            <a:pPr algn="ctr"/>
            <a:endParaRPr lang="en-US" sz="3200" dirty="0" smtClean="0"/>
          </a:p>
          <a:p>
            <a:pPr algn="ctr"/>
            <a:r>
              <a:rPr lang="en-US" sz="3200" dirty="0" smtClean="0"/>
              <a:t>March 2017-Present </a:t>
            </a:r>
            <a:endParaRPr lang="en-US" sz="3200" dirty="0"/>
          </a:p>
        </p:txBody>
      </p:sp>
    </p:spTree>
    <p:extLst>
      <p:ext uri="{BB962C8B-B14F-4D97-AF65-F5344CB8AC3E}">
        <p14:creationId xmlns:p14="http://schemas.microsoft.com/office/powerpoint/2010/main" val="28466798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61" y="152400"/>
            <a:ext cx="1991484" cy="724176"/>
          </a:xfrm>
          <a:prstGeom prst="rect">
            <a:avLst/>
          </a:prstGeom>
        </p:spPr>
      </p:pic>
      <p:cxnSp>
        <p:nvCxnSpPr>
          <p:cNvPr id="7" name="Straight Connector 6"/>
          <p:cNvCxnSpPr/>
          <p:nvPr/>
        </p:nvCxnSpPr>
        <p:spPr>
          <a:xfrm>
            <a:off x="533400" y="990600"/>
            <a:ext cx="83058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81000" y="6629400"/>
            <a:ext cx="83058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8" name="Content Placeholder 7"/>
          <p:cNvSpPr>
            <a:spLocks noGrp="1"/>
          </p:cNvSpPr>
          <p:nvPr>
            <p:ph idx="1"/>
          </p:nvPr>
        </p:nvSpPr>
        <p:spPr>
          <a:xfrm>
            <a:off x="4572001" y="514488"/>
            <a:ext cx="4267200" cy="762000"/>
          </a:xfrm>
        </p:spPr>
        <p:txBody>
          <a:bodyPr>
            <a:normAutofit/>
          </a:bodyPr>
          <a:lstStyle/>
          <a:p>
            <a:pPr marL="0" indent="0" algn="ctr">
              <a:buClr>
                <a:schemeClr val="tx1"/>
              </a:buClr>
              <a:buNone/>
            </a:pPr>
            <a:r>
              <a:rPr lang="en-US" sz="2400" b="1" dirty="0" smtClean="0">
                <a:ln w="2540">
                  <a:noFill/>
                  <a:prstDash val="solid"/>
                </a:ln>
                <a:solidFill>
                  <a:srgbClr val="00B0F0"/>
                </a:solidFill>
                <a:latin typeface="Rockwell Condensed" panose="02060603050405020104" pitchFamily="18" charset="0"/>
              </a:rPr>
              <a:t>ECCO</a:t>
            </a:r>
            <a:r>
              <a:rPr lang="en-US" sz="2400" b="1" dirty="0" smtClean="0">
                <a:ln w="2540">
                  <a:noFill/>
                  <a:prstDash val="solid"/>
                </a:ln>
                <a:latin typeface="Rockwell Condensed" panose="02060603050405020104" pitchFamily="18" charset="0"/>
              </a:rPr>
              <a:t> in the RPFO</a:t>
            </a:r>
            <a:endParaRPr lang="en-US" sz="2400" b="1" dirty="0">
              <a:ln w="2540">
                <a:noFill/>
                <a:prstDash val="solid"/>
              </a:ln>
              <a:latin typeface="Rockwell Condensed" panose="02060603050405020104"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112" y="1143000"/>
            <a:ext cx="4122015" cy="5334000"/>
          </a:xfrm>
          <a:prstGeom prst="rect">
            <a:avLst/>
          </a:prstGeom>
        </p:spPr>
      </p:pic>
      <p:sp>
        <p:nvSpPr>
          <p:cNvPr id="2" name="TextBox 1"/>
          <p:cNvSpPr txBox="1"/>
          <p:nvPr/>
        </p:nvSpPr>
        <p:spPr>
          <a:xfrm>
            <a:off x="381000" y="3115194"/>
            <a:ext cx="3962400" cy="2246769"/>
          </a:xfrm>
          <a:prstGeom prst="rect">
            <a:avLst/>
          </a:prstGeom>
          <a:noFill/>
        </p:spPr>
        <p:txBody>
          <a:bodyPr wrap="square" rtlCol="0">
            <a:spAutoFit/>
          </a:bodyPr>
          <a:lstStyle/>
          <a:p>
            <a:pPr algn="ctr"/>
            <a:r>
              <a:rPr lang="en-US" sz="2800" dirty="0" smtClean="0"/>
              <a:t>Creating and Maintaining Effective Partnerships </a:t>
            </a:r>
          </a:p>
          <a:p>
            <a:pPr algn="ctr"/>
            <a:endParaRPr lang="en-US" sz="2800" dirty="0"/>
          </a:p>
          <a:p>
            <a:pPr algn="ctr"/>
            <a:r>
              <a:rPr lang="en-US" sz="2800" dirty="0" smtClean="0"/>
              <a:t>A Story of Success</a:t>
            </a:r>
            <a:endParaRPr lang="en-US" sz="2800" dirty="0"/>
          </a:p>
        </p:txBody>
      </p:sp>
    </p:spTree>
    <p:extLst>
      <p:ext uri="{BB962C8B-B14F-4D97-AF65-F5344CB8AC3E}">
        <p14:creationId xmlns:p14="http://schemas.microsoft.com/office/powerpoint/2010/main" val="12296769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61" y="152400"/>
            <a:ext cx="1991484" cy="724176"/>
          </a:xfrm>
          <a:prstGeom prst="rect">
            <a:avLst/>
          </a:prstGeom>
        </p:spPr>
      </p:pic>
      <p:sp>
        <p:nvSpPr>
          <p:cNvPr id="8" name="Content Placeholder 7"/>
          <p:cNvSpPr>
            <a:spLocks noGrp="1"/>
          </p:cNvSpPr>
          <p:nvPr>
            <p:ph idx="1"/>
          </p:nvPr>
        </p:nvSpPr>
        <p:spPr>
          <a:xfrm>
            <a:off x="4953000" y="457200"/>
            <a:ext cx="3719287" cy="533400"/>
          </a:xfrm>
        </p:spPr>
        <p:txBody>
          <a:bodyPr>
            <a:noAutofit/>
          </a:bodyPr>
          <a:lstStyle/>
          <a:p>
            <a:pPr marL="0" indent="0" algn="ctr">
              <a:buClr>
                <a:schemeClr val="tx1"/>
              </a:buClr>
              <a:buNone/>
            </a:pPr>
            <a:r>
              <a:rPr lang="en-US" sz="2400" b="1" dirty="0" smtClean="0">
                <a:ln w="2540">
                  <a:noFill/>
                  <a:prstDash val="solid"/>
                </a:ln>
                <a:solidFill>
                  <a:srgbClr val="00B0F0"/>
                </a:solidFill>
                <a:latin typeface="Rockwell Condensed" panose="02060603050405020104" pitchFamily="18" charset="0"/>
              </a:rPr>
              <a:t>  ECCO </a:t>
            </a:r>
            <a:r>
              <a:rPr lang="en-US" sz="2400" b="1" dirty="0" smtClean="0">
                <a:ln w="2540">
                  <a:noFill/>
                  <a:prstDash val="solid"/>
                </a:ln>
                <a:latin typeface="Rockwell Condensed" panose="02060603050405020104" pitchFamily="18" charset="0"/>
              </a:rPr>
              <a:t>in the RPFO</a:t>
            </a:r>
            <a:endParaRPr lang="en-US" sz="2400" b="1" dirty="0">
              <a:ln w="2540">
                <a:noFill/>
                <a:prstDash val="solid"/>
              </a:ln>
              <a:latin typeface="Rockwell Condensed" panose="02060603050405020104" pitchFamily="18" charset="0"/>
            </a:endParaRPr>
          </a:p>
        </p:txBody>
      </p:sp>
      <p:cxnSp>
        <p:nvCxnSpPr>
          <p:cNvPr id="11" name="Straight Connector 10"/>
          <p:cNvCxnSpPr/>
          <p:nvPr/>
        </p:nvCxnSpPr>
        <p:spPr>
          <a:xfrm>
            <a:off x="0" y="9906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600200" y="1519382"/>
            <a:ext cx="5943600" cy="584775"/>
          </a:xfrm>
          <a:prstGeom prst="rect">
            <a:avLst/>
          </a:prstGeom>
          <a:noFill/>
        </p:spPr>
        <p:txBody>
          <a:bodyPr wrap="square" rtlCol="0">
            <a:spAutoFit/>
          </a:bodyPr>
          <a:lstStyle/>
          <a:p>
            <a:pPr algn="ctr"/>
            <a:r>
              <a:rPr lang="en-US" sz="3200" dirty="0" smtClean="0">
                <a:solidFill>
                  <a:srgbClr val="00B0F0"/>
                </a:solidFill>
              </a:rPr>
              <a:t>Naming and Framing</a:t>
            </a:r>
            <a:endParaRPr lang="en-US" sz="3200" dirty="0">
              <a:solidFill>
                <a:srgbClr val="00B0F0"/>
              </a:solidFill>
            </a:endParaRPr>
          </a:p>
        </p:txBody>
      </p:sp>
      <p:sp>
        <p:nvSpPr>
          <p:cNvPr id="3" name="TextBox 2"/>
          <p:cNvSpPr txBox="1"/>
          <p:nvPr/>
        </p:nvSpPr>
        <p:spPr>
          <a:xfrm>
            <a:off x="381000" y="2389493"/>
            <a:ext cx="3276600"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Culture</a:t>
            </a:r>
          </a:p>
          <a:p>
            <a:pPr marL="285750" indent="-285750">
              <a:buFont typeface="Arial" panose="020B0604020202020204" pitchFamily="34" charset="0"/>
              <a:buChar char="•"/>
            </a:pPr>
            <a:r>
              <a:rPr lang="en-US" sz="2800" dirty="0" smtClean="0"/>
              <a:t>Education</a:t>
            </a:r>
          </a:p>
          <a:p>
            <a:pPr marL="285750" indent="-285750">
              <a:buFont typeface="Arial" panose="020B0604020202020204" pitchFamily="34" charset="0"/>
              <a:buChar char="•"/>
            </a:pPr>
            <a:r>
              <a:rPr lang="en-US" sz="2800" dirty="0" smtClean="0"/>
              <a:t>Hours of operation</a:t>
            </a:r>
          </a:p>
          <a:p>
            <a:pPr marL="285750" indent="-285750">
              <a:buFont typeface="Arial" panose="020B0604020202020204" pitchFamily="34" charset="0"/>
              <a:buChar char="•"/>
            </a:pPr>
            <a:r>
              <a:rPr lang="en-US" sz="2800" dirty="0" smtClean="0"/>
              <a:t>Days of the week</a:t>
            </a:r>
          </a:p>
          <a:p>
            <a:pPr marL="285750" indent="-285750">
              <a:buFont typeface="Arial" panose="020B0604020202020204" pitchFamily="34" charset="0"/>
              <a:buChar char="•"/>
            </a:pPr>
            <a:r>
              <a:rPr lang="en-US" sz="2800" dirty="0" smtClean="0"/>
              <a:t>Distance</a:t>
            </a:r>
          </a:p>
          <a:p>
            <a:pPr marL="285750" indent="-285750">
              <a:buFont typeface="Arial" panose="020B0604020202020204" pitchFamily="34" charset="0"/>
              <a:buChar char="•"/>
            </a:pPr>
            <a:r>
              <a:rPr lang="en-US" sz="2800" dirty="0" smtClean="0"/>
              <a:t>Cost</a:t>
            </a:r>
          </a:p>
          <a:p>
            <a:pPr marL="285750" indent="-285750">
              <a:buFont typeface="Arial" panose="020B0604020202020204" pitchFamily="34" charset="0"/>
              <a:buChar char="•"/>
            </a:pPr>
            <a:r>
              <a:rPr lang="en-US" sz="2800" dirty="0" smtClean="0"/>
              <a:t>Capabilities</a:t>
            </a:r>
          </a:p>
          <a:p>
            <a:pPr marL="285750" indent="-285750">
              <a:buFont typeface="Arial" panose="020B0604020202020204" pitchFamily="34" charset="0"/>
              <a:buChar char="•"/>
            </a:pPr>
            <a:r>
              <a:rPr lang="en-US" sz="2800" dirty="0" smtClean="0"/>
              <a:t>Access</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2605229"/>
            <a:ext cx="5173884" cy="2986268"/>
          </a:xfrm>
          <a:prstGeom prst="rect">
            <a:avLst/>
          </a:prstGeom>
        </p:spPr>
      </p:pic>
    </p:spTree>
    <p:extLst>
      <p:ext uri="{BB962C8B-B14F-4D97-AF65-F5344CB8AC3E}">
        <p14:creationId xmlns:p14="http://schemas.microsoft.com/office/powerpoint/2010/main" val="26397722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200" y="3133148"/>
            <a:ext cx="2393301" cy="3191068"/>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088641"/>
            <a:ext cx="2015252" cy="1931933"/>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961" y="152400"/>
            <a:ext cx="1991484" cy="724176"/>
          </a:xfrm>
          <a:prstGeom prst="rect">
            <a:avLst/>
          </a:prstGeom>
        </p:spPr>
      </p:pic>
      <p:cxnSp>
        <p:nvCxnSpPr>
          <p:cNvPr id="7" name="Straight Connector 6"/>
          <p:cNvCxnSpPr/>
          <p:nvPr/>
        </p:nvCxnSpPr>
        <p:spPr>
          <a:xfrm>
            <a:off x="533400" y="990600"/>
            <a:ext cx="83058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81000" y="6629400"/>
            <a:ext cx="83058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8" name="Content Placeholder 7"/>
          <p:cNvSpPr>
            <a:spLocks noGrp="1"/>
          </p:cNvSpPr>
          <p:nvPr>
            <p:ph idx="1"/>
          </p:nvPr>
        </p:nvSpPr>
        <p:spPr>
          <a:xfrm>
            <a:off x="3352801" y="514488"/>
            <a:ext cx="5486400" cy="762000"/>
          </a:xfrm>
        </p:spPr>
        <p:txBody>
          <a:bodyPr>
            <a:normAutofit/>
          </a:bodyPr>
          <a:lstStyle/>
          <a:p>
            <a:pPr marL="0" indent="0" algn="ctr">
              <a:buClr>
                <a:schemeClr val="tx1"/>
              </a:buClr>
              <a:buNone/>
            </a:pPr>
            <a:r>
              <a:rPr lang="en-US" sz="2400" b="1" dirty="0" smtClean="0">
                <a:ln w="2540">
                  <a:noFill/>
                  <a:prstDash val="solid"/>
                </a:ln>
                <a:latin typeface="Rockwell Condensed" panose="02060603050405020104" pitchFamily="18" charset="0"/>
              </a:rPr>
              <a:t> What </a:t>
            </a:r>
            <a:r>
              <a:rPr lang="en-US" sz="2400" b="1" dirty="0" smtClean="0">
                <a:ln w="2540">
                  <a:noFill/>
                  <a:prstDash val="solid"/>
                </a:ln>
                <a:solidFill>
                  <a:srgbClr val="00B0F0"/>
                </a:solidFill>
                <a:latin typeface="Rockwell Condensed" panose="02060603050405020104" pitchFamily="18" charset="0"/>
              </a:rPr>
              <a:t>ECCO</a:t>
            </a:r>
            <a:r>
              <a:rPr lang="en-US" sz="2400" b="1" dirty="0" smtClean="0">
                <a:ln w="2540">
                  <a:noFill/>
                  <a:prstDash val="solid"/>
                </a:ln>
                <a:latin typeface="Rockwell Condensed" panose="02060603050405020104" pitchFamily="18" charset="0"/>
              </a:rPr>
              <a:t> Has Accomplished</a:t>
            </a:r>
            <a:endParaRPr lang="en-US" sz="2400" b="1" dirty="0">
              <a:ln w="2540">
                <a:noFill/>
                <a:prstDash val="solid"/>
              </a:ln>
              <a:latin typeface="Rockwell Condensed" panose="02060603050405020104" pitchFamily="18" charset="0"/>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1605" y="5169808"/>
            <a:ext cx="1893445" cy="142008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978037"/>
            <a:ext cx="2149140" cy="1611855"/>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53896" y="2966821"/>
            <a:ext cx="1963693" cy="2618256"/>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63918" y="3088641"/>
            <a:ext cx="1369426" cy="1825901"/>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07516" y="4767366"/>
            <a:ext cx="2379553" cy="1784665"/>
          </a:xfrm>
          <a:prstGeom prst="rect">
            <a:avLst/>
          </a:prstGeom>
        </p:spPr>
      </p:pic>
      <p:sp>
        <p:nvSpPr>
          <p:cNvPr id="16" name="TextBox 15"/>
          <p:cNvSpPr txBox="1"/>
          <p:nvPr/>
        </p:nvSpPr>
        <p:spPr>
          <a:xfrm>
            <a:off x="296225" y="1581826"/>
            <a:ext cx="4237675"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446,000 lbs. of debris </a:t>
            </a:r>
          </a:p>
          <a:p>
            <a:pPr marL="285750" indent="-285750">
              <a:buFont typeface="Arial" panose="020B0604020202020204" pitchFamily="34" charset="0"/>
              <a:buChar char="•"/>
            </a:pPr>
            <a:r>
              <a:rPr lang="en-US" sz="2800" dirty="0" smtClean="0"/>
              <a:t>5,600 lbs. </a:t>
            </a:r>
            <a:r>
              <a:rPr lang="en-US" sz="2800" dirty="0"/>
              <a:t>of tires</a:t>
            </a:r>
          </a:p>
          <a:p>
            <a:endParaRPr lang="en-US" sz="2800" dirty="0">
              <a:solidFill>
                <a:srgbClr val="FFFF00"/>
              </a:solidFill>
            </a:endParaRPr>
          </a:p>
        </p:txBody>
      </p:sp>
      <p:sp>
        <p:nvSpPr>
          <p:cNvPr id="2" name="TextBox 1"/>
          <p:cNvSpPr txBox="1"/>
          <p:nvPr/>
        </p:nvSpPr>
        <p:spPr>
          <a:xfrm>
            <a:off x="2703445" y="1067970"/>
            <a:ext cx="3697355" cy="523220"/>
          </a:xfrm>
          <a:prstGeom prst="rect">
            <a:avLst/>
          </a:prstGeom>
          <a:noFill/>
        </p:spPr>
        <p:txBody>
          <a:bodyPr wrap="square" rtlCol="0">
            <a:spAutoFit/>
          </a:bodyPr>
          <a:lstStyle/>
          <a:p>
            <a:pPr algn="ctr"/>
            <a:r>
              <a:rPr lang="en-US" sz="2800" u="sng" dirty="0" smtClean="0"/>
              <a:t>Debris Removal</a:t>
            </a:r>
            <a:endParaRPr lang="en-US" sz="2800" u="sng" dirty="0"/>
          </a:p>
        </p:txBody>
      </p:sp>
      <p:sp>
        <p:nvSpPr>
          <p:cNvPr id="3" name="TextBox 2"/>
          <p:cNvSpPr txBox="1"/>
          <p:nvPr/>
        </p:nvSpPr>
        <p:spPr>
          <a:xfrm>
            <a:off x="4533900" y="1624909"/>
            <a:ext cx="3829878" cy="954107"/>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11 sites funded for reclamation </a:t>
            </a:r>
            <a:endParaRPr lang="en-US" sz="2800" dirty="0"/>
          </a:p>
        </p:txBody>
      </p:sp>
    </p:spTree>
    <p:extLst>
      <p:ext uri="{BB962C8B-B14F-4D97-AF65-F5344CB8AC3E}">
        <p14:creationId xmlns:p14="http://schemas.microsoft.com/office/powerpoint/2010/main" val="30085175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5311" y="4100753"/>
            <a:ext cx="3308689" cy="249863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12" y="4102603"/>
            <a:ext cx="3329039" cy="249677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49248" y="4100750"/>
            <a:ext cx="3331508" cy="2498631"/>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961" y="152400"/>
            <a:ext cx="1991484" cy="724176"/>
          </a:xfrm>
          <a:prstGeom prst="rect">
            <a:avLst/>
          </a:prstGeom>
        </p:spPr>
      </p:pic>
      <p:cxnSp>
        <p:nvCxnSpPr>
          <p:cNvPr id="7" name="Straight Connector 6"/>
          <p:cNvCxnSpPr/>
          <p:nvPr/>
        </p:nvCxnSpPr>
        <p:spPr>
          <a:xfrm>
            <a:off x="533400" y="990600"/>
            <a:ext cx="83058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81000" y="6629400"/>
            <a:ext cx="83058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8" name="Content Placeholder 7"/>
          <p:cNvSpPr>
            <a:spLocks noGrp="1"/>
          </p:cNvSpPr>
          <p:nvPr>
            <p:ph idx="1"/>
          </p:nvPr>
        </p:nvSpPr>
        <p:spPr>
          <a:xfrm>
            <a:off x="4495799" y="514488"/>
            <a:ext cx="4343401" cy="762000"/>
          </a:xfrm>
        </p:spPr>
        <p:txBody>
          <a:bodyPr>
            <a:normAutofit/>
          </a:bodyPr>
          <a:lstStyle/>
          <a:p>
            <a:pPr marL="0" indent="0" algn="ctr">
              <a:buClr>
                <a:schemeClr val="tx1"/>
              </a:buClr>
              <a:buNone/>
            </a:pPr>
            <a:r>
              <a:rPr lang="en-US" sz="2400" b="1" dirty="0" smtClean="0">
                <a:ln w="2540">
                  <a:noFill/>
                  <a:prstDash val="solid"/>
                </a:ln>
                <a:latin typeface="Rockwell Condensed" panose="02060603050405020104" pitchFamily="18" charset="0"/>
              </a:rPr>
              <a:t> What </a:t>
            </a:r>
            <a:r>
              <a:rPr lang="en-US" sz="2400" b="1" dirty="0" smtClean="0">
                <a:ln w="2540">
                  <a:noFill/>
                  <a:prstDash val="solid"/>
                </a:ln>
                <a:solidFill>
                  <a:srgbClr val="00B0F0"/>
                </a:solidFill>
                <a:latin typeface="Rockwell Condensed" panose="02060603050405020104" pitchFamily="18" charset="0"/>
              </a:rPr>
              <a:t>ECCO</a:t>
            </a:r>
            <a:r>
              <a:rPr lang="en-US" sz="2400" b="1" dirty="0" smtClean="0">
                <a:ln w="2540">
                  <a:noFill/>
                  <a:prstDash val="solid"/>
                </a:ln>
                <a:latin typeface="Rockwell Condensed" panose="02060603050405020104" pitchFamily="18" charset="0"/>
              </a:rPr>
              <a:t> Has Accomplished </a:t>
            </a:r>
            <a:endParaRPr lang="en-US" sz="2400" b="1" dirty="0">
              <a:ln w="2540">
                <a:noFill/>
                <a:prstDash val="solid"/>
              </a:ln>
              <a:latin typeface="Rockwell Condensed" panose="02060603050405020104" pitchFamily="18" charset="0"/>
            </a:endParaRPr>
          </a:p>
        </p:txBody>
      </p:sp>
      <p:sp>
        <p:nvSpPr>
          <p:cNvPr id="15" name="TextBox 14"/>
          <p:cNvSpPr txBox="1"/>
          <p:nvPr/>
        </p:nvSpPr>
        <p:spPr>
          <a:xfrm>
            <a:off x="152400" y="1971019"/>
            <a:ext cx="4114800" cy="1938992"/>
          </a:xfrm>
          <a:prstGeom prst="rect">
            <a:avLst/>
          </a:prstGeom>
          <a:noFill/>
        </p:spPr>
        <p:txBody>
          <a:bodyPr wrap="square" rtlCol="0">
            <a:spAutoFit/>
          </a:bodyPr>
          <a:lstStyle/>
          <a:p>
            <a:pPr marL="285750" indent="-285750">
              <a:buFont typeface="Arial" panose="020B0604020202020204" pitchFamily="34" charset="0"/>
              <a:buChar char="•"/>
            </a:pPr>
            <a:endParaRPr lang="en-US" dirty="0" smtClean="0"/>
          </a:p>
          <a:p>
            <a:pPr marL="457200" indent="-457200">
              <a:buFont typeface="Arial" panose="020B0604020202020204" pitchFamily="34" charset="0"/>
              <a:buChar char="•"/>
            </a:pPr>
            <a:r>
              <a:rPr lang="en-US" sz="2800" dirty="0" smtClean="0"/>
              <a:t>70 </a:t>
            </a:r>
            <a:r>
              <a:rPr lang="en-US" sz="2800" dirty="0" smtClean="0"/>
              <a:t>volunteers engaged</a:t>
            </a:r>
          </a:p>
          <a:p>
            <a:endParaRPr lang="en-US" sz="2800" dirty="0" smtClean="0"/>
          </a:p>
          <a:p>
            <a:pPr marL="457200" indent="-457200">
              <a:buFont typeface="Arial" panose="020B0604020202020204" pitchFamily="34" charset="0"/>
              <a:buChar char="•"/>
            </a:pPr>
            <a:r>
              <a:rPr lang="en-US" sz="2800" dirty="0"/>
              <a:t>4</a:t>
            </a:r>
            <a:r>
              <a:rPr lang="en-US" sz="2800" dirty="0" smtClean="0"/>
              <a:t>25 </a:t>
            </a:r>
            <a:r>
              <a:rPr lang="en-US" sz="2800" dirty="0" smtClean="0"/>
              <a:t>volunteer hours</a:t>
            </a:r>
            <a:endParaRPr lang="en-US" sz="2800" dirty="0"/>
          </a:p>
          <a:p>
            <a:pPr marL="285750" indent="-285750">
              <a:buFont typeface="Arial" panose="020B0604020202020204" pitchFamily="34" charset="0"/>
              <a:buChar char="•"/>
            </a:pPr>
            <a:endParaRPr lang="en-US" dirty="0"/>
          </a:p>
        </p:txBody>
      </p:sp>
      <p:sp>
        <p:nvSpPr>
          <p:cNvPr id="2" name="TextBox 1"/>
          <p:cNvSpPr txBox="1"/>
          <p:nvPr/>
        </p:nvSpPr>
        <p:spPr>
          <a:xfrm>
            <a:off x="1524000" y="1219200"/>
            <a:ext cx="5715000" cy="523220"/>
          </a:xfrm>
          <a:prstGeom prst="rect">
            <a:avLst/>
          </a:prstGeom>
          <a:noFill/>
        </p:spPr>
        <p:txBody>
          <a:bodyPr wrap="square" rtlCol="0">
            <a:spAutoFit/>
          </a:bodyPr>
          <a:lstStyle/>
          <a:p>
            <a:pPr algn="ctr"/>
            <a:r>
              <a:rPr lang="en-US" sz="2800" u="sng" dirty="0" smtClean="0"/>
              <a:t>Community Engagement</a:t>
            </a:r>
            <a:endParaRPr lang="en-US" sz="2800" u="sng" dirty="0"/>
          </a:p>
        </p:txBody>
      </p:sp>
      <p:sp>
        <p:nvSpPr>
          <p:cNvPr id="10" name="TextBox 9"/>
          <p:cNvSpPr txBox="1"/>
          <p:nvPr/>
        </p:nvSpPr>
        <p:spPr>
          <a:xfrm>
            <a:off x="4381500" y="2248017"/>
            <a:ext cx="4422615" cy="1384995"/>
          </a:xfrm>
          <a:prstGeom prst="rect">
            <a:avLst/>
          </a:prstGeom>
          <a:noFill/>
        </p:spPr>
        <p:txBody>
          <a:bodyPr wrap="square" rtlCol="0">
            <a:spAutoFit/>
          </a:bodyPr>
          <a:lstStyle/>
          <a:p>
            <a:pPr marL="457200" indent="-457200">
              <a:buFont typeface="Arial" panose="020B0604020202020204" pitchFamily="34" charset="0"/>
              <a:buChar char="•"/>
            </a:pPr>
            <a:r>
              <a:rPr lang="en-US" sz="2800" dirty="0"/>
              <a:t>10 RYMC youth </a:t>
            </a:r>
            <a:r>
              <a:rPr lang="en-US" sz="2800" dirty="0" smtClean="0"/>
              <a:t>engaged</a:t>
            </a:r>
          </a:p>
          <a:p>
            <a:endParaRPr lang="en-US" sz="2800" dirty="0"/>
          </a:p>
          <a:p>
            <a:pPr marL="457200" indent="-457200">
              <a:buFont typeface="Arial" panose="020B0604020202020204" pitchFamily="34" charset="0"/>
              <a:buChar char="•"/>
            </a:pPr>
            <a:r>
              <a:rPr lang="en-US" sz="2800" dirty="0" smtClean="0"/>
              <a:t>415 </a:t>
            </a:r>
            <a:r>
              <a:rPr lang="en-US" sz="2800" dirty="0"/>
              <a:t>youth hours worked</a:t>
            </a:r>
          </a:p>
        </p:txBody>
      </p:sp>
    </p:spTree>
    <p:extLst>
      <p:ext uri="{BB962C8B-B14F-4D97-AF65-F5344CB8AC3E}">
        <p14:creationId xmlns:p14="http://schemas.microsoft.com/office/powerpoint/2010/main" val="35274549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61" y="152400"/>
            <a:ext cx="1991484" cy="724176"/>
          </a:xfrm>
          <a:prstGeom prst="rect">
            <a:avLst/>
          </a:prstGeom>
        </p:spPr>
      </p:pic>
      <p:sp>
        <p:nvSpPr>
          <p:cNvPr id="8" name="Content Placeholder 7"/>
          <p:cNvSpPr>
            <a:spLocks noGrp="1"/>
          </p:cNvSpPr>
          <p:nvPr>
            <p:ph idx="1"/>
          </p:nvPr>
        </p:nvSpPr>
        <p:spPr>
          <a:xfrm>
            <a:off x="3581400" y="457200"/>
            <a:ext cx="5333999" cy="533400"/>
          </a:xfrm>
        </p:spPr>
        <p:txBody>
          <a:bodyPr>
            <a:normAutofit/>
          </a:bodyPr>
          <a:lstStyle/>
          <a:p>
            <a:pPr marL="0" indent="0" algn="ctr">
              <a:buClr>
                <a:schemeClr val="tx1"/>
              </a:buClr>
              <a:buNone/>
            </a:pPr>
            <a:r>
              <a:rPr lang="en-US" sz="2400" b="1" dirty="0" smtClean="0">
                <a:ln w="2540">
                  <a:noFill/>
                  <a:prstDash val="solid"/>
                </a:ln>
                <a:latin typeface="Rockwell Condensed" panose="02060603050405020104" pitchFamily="18" charset="0"/>
              </a:rPr>
              <a:t>What </a:t>
            </a:r>
            <a:r>
              <a:rPr lang="en-US" sz="2400" b="1" dirty="0" smtClean="0">
                <a:ln w="2540">
                  <a:noFill/>
                  <a:prstDash val="solid"/>
                </a:ln>
                <a:solidFill>
                  <a:srgbClr val="00B0F0"/>
                </a:solidFill>
                <a:latin typeface="Rockwell Condensed" panose="02060603050405020104" pitchFamily="18" charset="0"/>
              </a:rPr>
              <a:t>ECCO</a:t>
            </a:r>
            <a:r>
              <a:rPr lang="en-US" sz="2400" b="1" dirty="0" smtClean="0">
                <a:ln w="2540">
                  <a:noFill/>
                  <a:prstDash val="solid"/>
                </a:ln>
                <a:latin typeface="Rockwell Condensed" panose="02060603050405020104" pitchFamily="18" charset="0"/>
              </a:rPr>
              <a:t> Has Accomplished</a:t>
            </a:r>
            <a:endParaRPr lang="en-US" sz="2400" b="1" dirty="0">
              <a:ln w="2540">
                <a:noFill/>
                <a:prstDash val="solid"/>
              </a:ln>
              <a:latin typeface="Rockwell Condensed" panose="02060603050405020104" pitchFamily="18" charset="0"/>
            </a:endParaRPr>
          </a:p>
        </p:txBody>
      </p:sp>
      <p:sp>
        <p:nvSpPr>
          <p:cNvPr id="2" name="TextBox 1"/>
          <p:cNvSpPr txBox="1"/>
          <p:nvPr/>
        </p:nvSpPr>
        <p:spPr>
          <a:xfrm>
            <a:off x="177800" y="1106803"/>
            <a:ext cx="8762999" cy="523220"/>
          </a:xfrm>
          <a:prstGeom prst="rect">
            <a:avLst/>
          </a:prstGeom>
          <a:noFill/>
        </p:spPr>
        <p:txBody>
          <a:bodyPr wrap="square" rtlCol="0">
            <a:spAutoFit/>
          </a:bodyPr>
          <a:lstStyle/>
          <a:p>
            <a:pPr algn="ctr"/>
            <a:r>
              <a:rPr lang="en-US" sz="2800" u="sng" dirty="0" smtClean="0"/>
              <a:t> Leveraged Funding</a:t>
            </a:r>
          </a:p>
        </p:txBody>
      </p:sp>
      <p:cxnSp>
        <p:nvCxnSpPr>
          <p:cNvPr id="11" name="Straight Connector 10"/>
          <p:cNvCxnSpPr/>
          <p:nvPr/>
        </p:nvCxnSpPr>
        <p:spPr>
          <a:xfrm>
            <a:off x="0" y="9906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526473" y="1739298"/>
            <a:ext cx="3886200" cy="2800767"/>
          </a:xfrm>
          <a:prstGeom prst="rect">
            <a:avLst/>
          </a:prstGeom>
          <a:noFill/>
        </p:spPr>
        <p:txBody>
          <a:bodyPr wrap="square" rtlCol="0">
            <a:spAutoFit/>
          </a:bodyPr>
          <a:lstStyle/>
          <a:p>
            <a:pPr marL="285750" indent="-285750">
              <a:buFont typeface="Arial" panose="020B0604020202020204" pitchFamily="34" charset="0"/>
              <a:buChar char="•"/>
            </a:pPr>
            <a:r>
              <a:rPr lang="en-US" sz="2000" dirty="0"/>
              <a:t>$51,524 received for reclamation contract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$9,804 in volunteer labor donated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$3,780 in equipment donated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5" name="TextBox 4"/>
          <p:cNvSpPr txBox="1"/>
          <p:nvPr/>
        </p:nvSpPr>
        <p:spPr>
          <a:xfrm>
            <a:off x="4419600" y="1752600"/>
            <a:ext cx="3886200"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t>$2500 donated for curriculum development</a:t>
            </a:r>
          </a:p>
          <a:p>
            <a:endParaRPr lang="en-US" sz="2000" dirty="0"/>
          </a:p>
          <a:p>
            <a:pPr marL="285750" indent="-285750">
              <a:buFont typeface="Arial" panose="020B0604020202020204" pitchFamily="34" charset="0"/>
              <a:buChar char="•"/>
            </a:pPr>
            <a:r>
              <a:rPr lang="en-US" sz="2000" dirty="0"/>
              <a:t>$1,092 in misc. supplies donated</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091" y="5422983"/>
            <a:ext cx="4352925" cy="104775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3912" y="5084388"/>
            <a:ext cx="2381250" cy="116205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9314" y="4278382"/>
            <a:ext cx="2494149" cy="980123"/>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30960" y="3847676"/>
            <a:ext cx="3657600" cy="1373204"/>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86058" y="4278382"/>
            <a:ext cx="1439483" cy="1439483"/>
          </a:xfrm>
          <a:prstGeom prst="rect">
            <a:avLst/>
          </a:prstGeom>
        </p:spPr>
      </p:pic>
    </p:spTree>
    <p:extLst>
      <p:ext uri="{BB962C8B-B14F-4D97-AF65-F5344CB8AC3E}">
        <p14:creationId xmlns:p14="http://schemas.microsoft.com/office/powerpoint/2010/main" val="247741065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61" y="152400"/>
            <a:ext cx="1991484" cy="724176"/>
          </a:xfrm>
          <a:prstGeom prst="rect">
            <a:avLst/>
          </a:prstGeom>
        </p:spPr>
      </p:pic>
      <p:sp>
        <p:nvSpPr>
          <p:cNvPr id="8" name="Content Placeholder 7"/>
          <p:cNvSpPr>
            <a:spLocks noGrp="1"/>
          </p:cNvSpPr>
          <p:nvPr>
            <p:ph idx="1"/>
          </p:nvPr>
        </p:nvSpPr>
        <p:spPr>
          <a:xfrm>
            <a:off x="4953000" y="457200"/>
            <a:ext cx="3719287" cy="533400"/>
          </a:xfrm>
        </p:spPr>
        <p:txBody>
          <a:bodyPr>
            <a:noAutofit/>
          </a:bodyPr>
          <a:lstStyle/>
          <a:p>
            <a:pPr marL="0" indent="0" algn="ctr">
              <a:buClr>
                <a:schemeClr val="tx1"/>
              </a:buClr>
              <a:buNone/>
            </a:pPr>
            <a:r>
              <a:rPr lang="en-US" sz="2400" b="1" dirty="0" smtClean="0">
                <a:ln w="2540">
                  <a:noFill/>
                  <a:prstDash val="solid"/>
                </a:ln>
                <a:solidFill>
                  <a:srgbClr val="00B0F0"/>
                </a:solidFill>
                <a:latin typeface="Rockwell Condensed" panose="02060603050405020104" pitchFamily="18" charset="0"/>
              </a:rPr>
              <a:t>  ECCO </a:t>
            </a:r>
            <a:r>
              <a:rPr lang="en-US" sz="2400" b="1" dirty="0" smtClean="0">
                <a:ln w="2540">
                  <a:noFill/>
                  <a:prstDash val="solid"/>
                </a:ln>
                <a:latin typeface="Rockwell Condensed" panose="02060603050405020104" pitchFamily="18" charset="0"/>
              </a:rPr>
              <a:t>in the RPFO</a:t>
            </a:r>
            <a:endParaRPr lang="en-US" sz="2400" b="1" dirty="0">
              <a:ln w="2540">
                <a:noFill/>
                <a:prstDash val="solid"/>
              </a:ln>
              <a:latin typeface="Rockwell Condensed" panose="02060603050405020104" pitchFamily="18" charset="0"/>
            </a:endParaRPr>
          </a:p>
        </p:txBody>
      </p:sp>
      <p:cxnSp>
        <p:nvCxnSpPr>
          <p:cNvPr id="11" name="Straight Connector 10"/>
          <p:cNvCxnSpPr/>
          <p:nvPr/>
        </p:nvCxnSpPr>
        <p:spPr>
          <a:xfrm>
            <a:off x="0" y="9906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600200" y="2286000"/>
            <a:ext cx="5943600" cy="2554545"/>
          </a:xfrm>
          <a:prstGeom prst="rect">
            <a:avLst/>
          </a:prstGeom>
          <a:noFill/>
        </p:spPr>
        <p:txBody>
          <a:bodyPr wrap="square" rtlCol="0">
            <a:spAutoFit/>
          </a:bodyPr>
          <a:lstStyle/>
          <a:p>
            <a:pPr algn="ctr"/>
            <a:r>
              <a:rPr lang="en-US" sz="3200" dirty="0" smtClean="0"/>
              <a:t>Long</a:t>
            </a:r>
            <a:r>
              <a:rPr lang="en-US" sz="3200" dirty="0"/>
              <a:t>-</a:t>
            </a:r>
            <a:r>
              <a:rPr lang="en-US" sz="3200" dirty="0" smtClean="0"/>
              <a:t>Term Accomplishments of</a:t>
            </a:r>
          </a:p>
          <a:p>
            <a:pPr algn="ctr"/>
            <a:endParaRPr lang="en-US" sz="3200" dirty="0"/>
          </a:p>
          <a:p>
            <a:pPr algn="ctr"/>
            <a:r>
              <a:rPr lang="en-US" sz="3200" dirty="0" smtClean="0"/>
              <a:t> </a:t>
            </a:r>
            <a:r>
              <a:rPr lang="en-US" sz="3200" dirty="0" smtClean="0">
                <a:solidFill>
                  <a:srgbClr val="00B0F0"/>
                </a:solidFill>
              </a:rPr>
              <a:t>ECCO</a:t>
            </a:r>
            <a:r>
              <a:rPr lang="en-US" sz="3200" dirty="0" smtClean="0"/>
              <a:t> </a:t>
            </a:r>
          </a:p>
          <a:p>
            <a:pPr algn="ctr"/>
            <a:endParaRPr lang="en-US" sz="3200" dirty="0" smtClean="0"/>
          </a:p>
          <a:p>
            <a:pPr algn="ctr"/>
            <a:r>
              <a:rPr lang="en-US" sz="3200" dirty="0" smtClean="0"/>
              <a:t>March 2017-? </a:t>
            </a:r>
            <a:endParaRPr lang="en-US" sz="3200" dirty="0"/>
          </a:p>
        </p:txBody>
      </p:sp>
    </p:spTree>
    <p:extLst>
      <p:ext uri="{BB962C8B-B14F-4D97-AF65-F5344CB8AC3E}">
        <p14:creationId xmlns:p14="http://schemas.microsoft.com/office/powerpoint/2010/main" val="8652329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61" y="152400"/>
            <a:ext cx="1991484" cy="724176"/>
          </a:xfrm>
          <a:prstGeom prst="rect">
            <a:avLst/>
          </a:prstGeom>
        </p:spPr>
      </p:pic>
      <p:sp>
        <p:nvSpPr>
          <p:cNvPr id="8" name="Content Placeholder 7"/>
          <p:cNvSpPr>
            <a:spLocks noGrp="1"/>
          </p:cNvSpPr>
          <p:nvPr>
            <p:ph idx="1"/>
          </p:nvPr>
        </p:nvSpPr>
        <p:spPr>
          <a:xfrm>
            <a:off x="3581400" y="457200"/>
            <a:ext cx="5333999" cy="533400"/>
          </a:xfrm>
        </p:spPr>
        <p:txBody>
          <a:bodyPr>
            <a:normAutofit/>
          </a:bodyPr>
          <a:lstStyle/>
          <a:p>
            <a:pPr marL="0" indent="0" algn="ctr">
              <a:buClr>
                <a:schemeClr val="tx1"/>
              </a:buClr>
              <a:buNone/>
            </a:pPr>
            <a:r>
              <a:rPr lang="en-US" sz="2400" b="1" dirty="0" smtClean="0">
                <a:ln w="2540">
                  <a:noFill/>
                  <a:prstDash val="solid"/>
                </a:ln>
                <a:latin typeface="Rockwell Condensed" panose="02060603050405020104" pitchFamily="18" charset="0"/>
              </a:rPr>
              <a:t>What </a:t>
            </a:r>
            <a:r>
              <a:rPr lang="en-US" sz="2400" b="1" dirty="0" smtClean="0">
                <a:ln w="2540">
                  <a:noFill/>
                  <a:prstDash val="solid"/>
                </a:ln>
                <a:solidFill>
                  <a:srgbClr val="00B0F0"/>
                </a:solidFill>
                <a:latin typeface="Rockwell Condensed" panose="02060603050405020104" pitchFamily="18" charset="0"/>
              </a:rPr>
              <a:t>ECCO</a:t>
            </a:r>
            <a:r>
              <a:rPr lang="en-US" sz="2400" b="1" dirty="0" smtClean="0">
                <a:ln w="2540">
                  <a:noFill/>
                  <a:prstDash val="solid"/>
                </a:ln>
                <a:latin typeface="Rockwell Condensed" panose="02060603050405020104" pitchFamily="18" charset="0"/>
              </a:rPr>
              <a:t> Has Accomplished</a:t>
            </a:r>
            <a:endParaRPr lang="en-US" sz="2400" b="1" dirty="0">
              <a:ln w="2540">
                <a:noFill/>
                <a:prstDash val="solid"/>
              </a:ln>
              <a:latin typeface="Rockwell Condensed" panose="02060603050405020104" pitchFamily="18" charset="0"/>
            </a:endParaRPr>
          </a:p>
        </p:txBody>
      </p:sp>
      <p:sp>
        <p:nvSpPr>
          <p:cNvPr id="2" name="TextBox 1"/>
          <p:cNvSpPr txBox="1"/>
          <p:nvPr/>
        </p:nvSpPr>
        <p:spPr>
          <a:xfrm>
            <a:off x="152400" y="2058408"/>
            <a:ext cx="8762999" cy="1231106"/>
          </a:xfrm>
          <a:prstGeom prst="rect">
            <a:avLst/>
          </a:prstGeom>
          <a:noFill/>
        </p:spPr>
        <p:txBody>
          <a:bodyPr wrap="square" rtlCol="0">
            <a:spAutoFit/>
          </a:bodyPr>
          <a:lstStyle/>
          <a:p>
            <a:pPr algn="ctr"/>
            <a:r>
              <a:rPr lang="en-US" sz="2800" dirty="0"/>
              <a:t>Interdisciplinary Curriculum on Preventing Illegal Trash </a:t>
            </a:r>
            <a:r>
              <a:rPr lang="en-US" sz="2800" dirty="0" smtClean="0"/>
              <a:t>Dumping </a:t>
            </a:r>
            <a:endParaRPr lang="en-US" sz="2800" dirty="0"/>
          </a:p>
          <a:p>
            <a:endParaRPr lang="en-US" dirty="0" smtClean="0"/>
          </a:p>
        </p:txBody>
      </p:sp>
      <p:cxnSp>
        <p:nvCxnSpPr>
          <p:cNvPr id="11" name="Straight Connector 10"/>
          <p:cNvCxnSpPr/>
          <p:nvPr/>
        </p:nvCxnSpPr>
        <p:spPr>
          <a:xfrm>
            <a:off x="0" y="9906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3464875"/>
            <a:ext cx="7900821" cy="2989164"/>
          </a:xfrm>
          <a:prstGeom prst="rect">
            <a:avLst/>
          </a:prstGeom>
        </p:spPr>
      </p:pic>
      <p:sp>
        <p:nvSpPr>
          <p:cNvPr id="3" name="TextBox 2"/>
          <p:cNvSpPr txBox="1"/>
          <p:nvPr/>
        </p:nvSpPr>
        <p:spPr>
          <a:xfrm>
            <a:off x="2781300" y="1185898"/>
            <a:ext cx="3581400" cy="523220"/>
          </a:xfrm>
          <a:prstGeom prst="rect">
            <a:avLst/>
          </a:prstGeom>
          <a:noFill/>
        </p:spPr>
        <p:txBody>
          <a:bodyPr wrap="square" rtlCol="0">
            <a:spAutoFit/>
          </a:bodyPr>
          <a:lstStyle/>
          <a:p>
            <a:pPr algn="ctr"/>
            <a:r>
              <a:rPr lang="en-US" sz="2800" u="sng" dirty="0" smtClean="0"/>
              <a:t>Education</a:t>
            </a:r>
            <a:endParaRPr lang="en-US" sz="2800" u="sng" dirty="0"/>
          </a:p>
        </p:txBody>
      </p:sp>
    </p:spTree>
    <p:extLst>
      <p:ext uri="{BB962C8B-B14F-4D97-AF65-F5344CB8AC3E}">
        <p14:creationId xmlns:p14="http://schemas.microsoft.com/office/powerpoint/2010/main" val="353873037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61" y="152400"/>
            <a:ext cx="1991484" cy="724176"/>
          </a:xfrm>
          <a:prstGeom prst="rect">
            <a:avLst/>
          </a:prstGeom>
        </p:spPr>
      </p:pic>
      <p:sp>
        <p:nvSpPr>
          <p:cNvPr id="8" name="Content Placeholder 7"/>
          <p:cNvSpPr>
            <a:spLocks noGrp="1"/>
          </p:cNvSpPr>
          <p:nvPr>
            <p:ph idx="1"/>
          </p:nvPr>
        </p:nvSpPr>
        <p:spPr>
          <a:xfrm>
            <a:off x="3581400" y="457200"/>
            <a:ext cx="5333999" cy="533400"/>
          </a:xfrm>
        </p:spPr>
        <p:txBody>
          <a:bodyPr>
            <a:normAutofit/>
          </a:bodyPr>
          <a:lstStyle/>
          <a:p>
            <a:pPr marL="0" indent="0" algn="ctr">
              <a:buClr>
                <a:schemeClr val="tx1"/>
              </a:buClr>
              <a:buNone/>
            </a:pPr>
            <a:r>
              <a:rPr lang="en-US" sz="2400" b="1" dirty="0" smtClean="0">
                <a:ln w="2540">
                  <a:noFill/>
                  <a:prstDash val="solid"/>
                </a:ln>
                <a:latin typeface="Rockwell Condensed" panose="02060603050405020104" pitchFamily="18" charset="0"/>
              </a:rPr>
              <a:t>What </a:t>
            </a:r>
            <a:r>
              <a:rPr lang="en-US" sz="2400" b="1" dirty="0" smtClean="0">
                <a:ln w="2540">
                  <a:noFill/>
                  <a:prstDash val="solid"/>
                </a:ln>
                <a:solidFill>
                  <a:srgbClr val="00B0F0"/>
                </a:solidFill>
                <a:latin typeface="Rockwell Condensed" panose="02060603050405020104" pitchFamily="18" charset="0"/>
              </a:rPr>
              <a:t>ECCO</a:t>
            </a:r>
            <a:r>
              <a:rPr lang="en-US" sz="2400" b="1" dirty="0" smtClean="0">
                <a:ln w="2540">
                  <a:noFill/>
                  <a:prstDash val="solid"/>
                </a:ln>
                <a:latin typeface="Rockwell Condensed" panose="02060603050405020104" pitchFamily="18" charset="0"/>
              </a:rPr>
              <a:t> Has Accomplished</a:t>
            </a:r>
            <a:endParaRPr lang="en-US" sz="2400" b="1" dirty="0">
              <a:ln w="2540">
                <a:noFill/>
                <a:prstDash val="solid"/>
              </a:ln>
              <a:latin typeface="Rockwell Condensed" panose="02060603050405020104" pitchFamily="18" charset="0"/>
            </a:endParaRPr>
          </a:p>
        </p:txBody>
      </p:sp>
      <p:sp>
        <p:nvSpPr>
          <p:cNvPr id="2" name="TextBox 1"/>
          <p:cNvSpPr txBox="1"/>
          <p:nvPr/>
        </p:nvSpPr>
        <p:spPr>
          <a:xfrm>
            <a:off x="177800" y="1106803"/>
            <a:ext cx="8762999" cy="523220"/>
          </a:xfrm>
          <a:prstGeom prst="rect">
            <a:avLst/>
          </a:prstGeom>
          <a:noFill/>
        </p:spPr>
        <p:txBody>
          <a:bodyPr wrap="square" rtlCol="0">
            <a:spAutoFit/>
          </a:bodyPr>
          <a:lstStyle/>
          <a:p>
            <a:pPr algn="ctr"/>
            <a:r>
              <a:rPr lang="en-US" sz="2800" u="sng" dirty="0" smtClean="0"/>
              <a:t>Partnerships</a:t>
            </a:r>
          </a:p>
        </p:txBody>
      </p:sp>
      <p:cxnSp>
        <p:nvCxnSpPr>
          <p:cNvPr id="11" name="Straight Connector 10"/>
          <p:cNvCxnSpPr/>
          <p:nvPr/>
        </p:nvCxnSpPr>
        <p:spPr>
          <a:xfrm>
            <a:off x="0" y="9906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559916" y="1799126"/>
            <a:ext cx="3886200" cy="523220"/>
          </a:xfrm>
          <a:prstGeom prst="rect">
            <a:avLst/>
          </a:prstGeom>
          <a:noFill/>
        </p:spPr>
        <p:txBody>
          <a:bodyPr wrap="square" rtlCol="0">
            <a:spAutoFit/>
          </a:bodyPr>
          <a:lstStyle/>
          <a:p>
            <a:pPr algn="ctr"/>
            <a:r>
              <a:rPr lang="en-US" sz="2800" dirty="0"/>
              <a:t>32 partnerships </a:t>
            </a:r>
            <a:r>
              <a:rPr lang="en-US" sz="2800" dirty="0" smtClean="0"/>
              <a:t>created</a:t>
            </a:r>
            <a:endParaRPr lang="en-US" sz="28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9233" y="4570072"/>
            <a:ext cx="4352925" cy="104775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4378" y="3648974"/>
            <a:ext cx="1932375" cy="942999"/>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4681" y="2594099"/>
            <a:ext cx="2494149" cy="980123"/>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30804" y="3423777"/>
            <a:ext cx="2972755" cy="1116087"/>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01316" y="3070174"/>
            <a:ext cx="1439483" cy="1439483"/>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892" y="2162753"/>
            <a:ext cx="1549440" cy="1570763"/>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3153" y="1075717"/>
            <a:ext cx="1010074" cy="1010074"/>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05802" y="1110068"/>
            <a:ext cx="1867324" cy="1867324"/>
          </a:xfrm>
          <a:prstGeom prst="rect">
            <a:avLst/>
          </a:prstGeom>
        </p:spPr>
      </p:pic>
      <p:pic>
        <p:nvPicPr>
          <p:cNvPr id="17" name="Picture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88475" y="5657489"/>
            <a:ext cx="1736183" cy="911496"/>
          </a:xfrm>
          <a:prstGeom prst="rect">
            <a:avLst/>
          </a:prstGeom>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2129" y="4709960"/>
            <a:ext cx="4219575" cy="1200150"/>
          </a:xfrm>
          <a:prstGeom prst="rect">
            <a:avLst/>
          </a:prstGeom>
        </p:spPr>
      </p:pic>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7800" y="3810478"/>
            <a:ext cx="1604331" cy="818958"/>
          </a:xfrm>
          <a:prstGeom prst="rect">
            <a:avLst/>
          </a:prstGeom>
        </p:spPr>
      </p:pic>
      <p:pic>
        <p:nvPicPr>
          <p:cNvPr id="20" name="Picture 1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5741890"/>
            <a:ext cx="7020905" cy="847843"/>
          </a:xfrm>
          <a:prstGeom prst="rect">
            <a:avLst/>
          </a:prstGeom>
        </p:spPr>
      </p:pic>
    </p:spTree>
    <p:extLst>
      <p:ext uri="{BB962C8B-B14F-4D97-AF65-F5344CB8AC3E}">
        <p14:creationId xmlns:p14="http://schemas.microsoft.com/office/powerpoint/2010/main" val="353147584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33800"/>
            <a:ext cx="9144000" cy="289559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61" y="152400"/>
            <a:ext cx="1991484" cy="724176"/>
          </a:xfrm>
          <a:prstGeom prst="rect">
            <a:avLst/>
          </a:prstGeom>
        </p:spPr>
      </p:pic>
      <p:sp>
        <p:nvSpPr>
          <p:cNvPr id="8" name="Content Placeholder 7"/>
          <p:cNvSpPr>
            <a:spLocks noGrp="1"/>
          </p:cNvSpPr>
          <p:nvPr>
            <p:ph idx="1"/>
          </p:nvPr>
        </p:nvSpPr>
        <p:spPr>
          <a:xfrm>
            <a:off x="4648200" y="457200"/>
            <a:ext cx="4024087" cy="533400"/>
          </a:xfrm>
        </p:spPr>
        <p:txBody>
          <a:bodyPr>
            <a:noAutofit/>
          </a:bodyPr>
          <a:lstStyle/>
          <a:p>
            <a:pPr marL="0" indent="0" algn="ctr">
              <a:buClr>
                <a:schemeClr val="tx1"/>
              </a:buClr>
              <a:buNone/>
            </a:pPr>
            <a:r>
              <a:rPr lang="en-US" sz="2400" b="1" dirty="0" smtClean="0">
                <a:ln w="2540">
                  <a:noFill/>
                  <a:prstDash val="solid"/>
                </a:ln>
                <a:latin typeface="Rockwell Condensed" panose="02060603050405020104" pitchFamily="18" charset="0"/>
              </a:rPr>
              <a:t>What </a:t>
            </a:r>
            <a:r>
              <a:rPr lang="en-US" sz="2400" b="1" dirty="0" smtClean="0">
                <a:ln w="2540">
                  <a:noFill/>
                  <a:prstDash val="solid"/>
                </a:ln>
                <a:solidFill>
                  <a:srgbClr val="00B0F0"/>
                </a:solidFill>
                <a:latin typeface="Rockwell Condensed" panose="02060603050405020104" pitchFamily="18" charset="0"/>
              </a:rPr>
              <a:t>ECCO</a:t>
            </a:r>
            <a:r>
              <a:rPr lang="en-US" sz="2400" b="1" dirty="0" smtClean="0">
                <a:ln w="2540">
                  <a:noFill/>
                  <a:prstDash val="solid"/>
                </a:ln>
                <a:latin typeface="Rockwell Condensed" panose="02060603050405020104" pitchFamily="18" charset="0"/>
              </a:rPr>
              <a:t> Has Accomplished</a:t>
            </a:r>
            <a:endParaRPr lang="en-US" sz="2400" b="1" dirty="0">
              <a:ln w="2540">
                <a:noFill/>
                <a:prstDash val="solid"/>
              </a:ln>
              <a:latin typeface="Rockwell Condensed" panose="02060603050405020104" pitchFamily="18" charset="0"/>
            </a:endParaRPr>
          </a:p>
        </p:txBody>
      </p:sp>
      <p:cxnSp>
        <p:nvCxnSpPr>
          <p:cNvPr id="11" name="Straight Connector 10"/>
          <p:cNvCxnSpPr/>
          <p:nvPr/>
        </p:nvCxnSpPr>
        <p:spPr>
          <a:xfrm>
            <a:off x="0" y="9906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7273" y="1529321"/>
            <a:ext cx="3962400" cy="3046988"/>
          </a:xfrm>
          <a:prstGeom prst="rect">
            <a:avLst/>
          </a:prstGeom>
          <a:noFill/>
        </p:spPr>
        <p:txBody>
          <a:bodyPr wrap="square" rtlCol="0">
            <a:spAutoFit/>
          </a:bodyPr>
          <a:lstStyle/>
          <a:p>
            <a:endParaRPr lang="en-US" sz="1200" dirty="0" smtClean="0"/>
          </a:p>
          <a:p>
            <a:pPr marL="342900" indent="-342900">
              <a:buFont typeface="Arial" panose="020B0604020202020204" pitchFamily="34" charset="0"/>
              <a:buChar char="•"/>
            </a:pPr>
            <a:r>
              <a:rPr lang="en-US" sz="2400" dirty="0" smtClean="0"/>
              <a:t>4 NEPA Categorical Exclusions completed</a:t>
            </a:r>
          </a:p>
          <a:p>
            <a:endParaRPr lang="en-US" sz="1200" dirty="0" smtClean="0"/>
          </a:p>
          <a:p>
            <a:pPr marL="342900" indent="-342900">
              <a:buFont typeface="Arial" panose="020B0604020202020204" pitchFamily="34" charset="0"/>
              <a:buChar char="•"/>
            </a:pPr>
            <a:r>
              <a:rPr lang="en-US" sz="2400" dirty="0" smtClean="0"/>
              <a:t>4 Records of Decision rendered</a:t>
            </a:r>
          </a:p>
          <a:p>
            <a:endParaRPr lang="en-US" sz="1200" dirty="0" smtClean="0"/>
          </a:p>
          <a:p>
            <a:pPr marL="342900" indent="-342900">
              <a:buFont typeface="Arial" panose="020B0604020202020204" pitchFamily="34" charset="0"/>
              <a:buChar char="•"/>
            </a:pPr>
            <a:endParaRPr lang="en-US" sz="1200" dirty="0" smtClean="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smtClean="0"/>
          </a:p>
        </p:txBody>
      </p:sp>
      <p:sp>
        <p:nvSpPr>
          <p:cNvPr id="2" name="TextBox 1"/>
          <p:cNvSpPr txBox="1"/>
          <p:nvPr/>
        </p:nvSpPr>
        <p:spPr>
          <a:xfrm>
            <a:off x="1742339" y="1121327"/>
            <a:ext cx="6172200" cy="523220"/>
          </a:xfrm>
          <a:prstGeom prst="rect">
            <a:avLst/>
          </a:prstGeom>
          <a:noFill/>
        </p:spPr>
        <p:txBody>
          <a:bodyPr wrap="square" rtlCol="0">
            <a:spAutoFit/>
          </a:bodyPr>
          <a:lstStyle/>
          <a:p>
            <a:pPr algn="ctr"/>
            <a:r>
              <a:rPr lang="en-US" sz="2800" u="sng" dirty="0" smtClean="0"/>
              <a:t>Due Process Completed</a:t>
            </a:r>
            <a:endParaRPr lang="en-US" sz="2800" u="sng" dirty="0"/>
          </a:p>
        </p:txBody>
      </p:sp>
      <p:sp>
        <p:nvSpPr>
          <p:cNvPr id="7" name="TextBox 6"/>
          <p:cNvSpPr txBox="1"/>
          <p:nvPr/>
        </p:nvSpPr>
        <p:spPr>
          <a:xfrm>
            <a:off x="4800600" y="1671586"/>
            <a:ext cx="3490687" cy="2031325"/>
          </a:xfrm>
          <a:prstGeom prst="rect">
            <a:avLst/>
          </a:prstGeom>
          <a:noFill/>
        </p:spPr>
        <p:txBody>
          <a:bodyPr wrap="square" rtlCol="0">
            <a:spAutoFit/>
          </a:bodyPr>
          <a:lstStyle/>
          <a:p>
            <a:pPr marL="285750" indent="-285750">
              <a:buFont typeface="Arial" panose="020B0604020202020204" pitchFamily="34" charset="0"/>
              <a:buChar char="•"/>
            </a:pPr>
            <a:r>
              <a:rPr lang="en-US" sz="2400" dirty="0"/>
              <a:t>6 Vehicles cleared for removal</a:t>
            </a:r>
          </a:p>
          <a:p>
            <a:endParaRPr lang="en-US" sz="1200" dirty="0"/>
          </a:p>
          <a:p>
            <a:pPr marL="285750" indent="-285750">
              <a:buFont typeface="Arial" panose="020B0604020202020204" pitchFamily="34" charset="0"/>
              <a:buChar char="•"/>
            </a:pPr>
            <a:r>
              <a:rPr lang="en-US" sz="2400" dirty="0"/>
              <a:t>1 Assistance Agreement funded</a:t>
            </a:r>
          </a:p>
          <a:p>
            <a:endParaRPr lang="en-US" dirty="0"/>
          </a:p>
        </p:txBody>
      </p:sp>
    </p:spTree>
    <p:extLst>
      <p:ext uri="{BB962C8B-B14F-4D97-AF65-F5344CB8AC3E}">
        <p14:creationId xmlns:p14="http://schemas.microsoft.com/office/powerpoint/2010/main" val="1242528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61" y="152400"/>
            <a:ext cx="1991484" cy="724176"/>
          </a:xfrm>
          <a:prstGeom prst="rect">
            <a:avLst/>
          </a:prstGeom>
        </p:spPr>
      </p:pic>
      <p:sp>
        <p:nvSpPr>
          <p:cNvPr id="8" name="Content Placeholder 7"/>
          <p:cNvSpPr>
            <a:spLocks noGrp="1"/>
          </p:cNvSpPr>
          <p:nvPr>
            <p:ph idx="1"/>
          </p:nvPr>
        </p:nvSpPr>
        <p:spPr>
          <a:xfrm>
            <a:off x="6248400" y="457200"/>
            <a:ext cx="2666999" cy="533400"/>
          </a:xfrm>
        </p:spPr>
        <p:txBody>
          <a:bodyPr>
            <a:normAutofit/>
          </a:bodyPr>
          <a:lstStyle/>
          <a:p>
            <a:pPr marL="0" indent="0" algn="ctr">
              <a:buClr>
                <a:schemeClr val="tx1"/>
              </a:buClr>
              <a:buNone/>
            </a:pPr>
            <a:r>
              <a:rPr lang="en-US" sz="2400" b="1" dirty="0" smtClean="0">
                <a:ln w="2540">
                  <a:noFill/>
                  <a:prstDash val="solid"/>
                </a:ln>
                <a:latin typeface="Rockwell Condensed" panose="02060603050405020104" pitchFamily="18" charset="0"/>
              </a:rPr>
              <a:t>  </a:t>
            </a:r>
            <a:r>
              <a:rPr lang="en-US" sz="2400" b="1" dirty="0" smtClean="0">
                <a:ln w="2540">
                  <a:noFill/>
                  <a:prstDash val="solid"/>
                </a:ln>
                <a:solidFill>
                  <a:srgbClr val="00B0F0"/>
                </a:solidFill>
                <a:latin typeface="Rockwell Condensed" panose="02060603050405020104" pitchFamily="18" charset="0"/>
              </a:rPr>
              <a:t>ECCO</a:t>
            </a:r>
            <a:r>
              <a:rPr lang="en-US" sz="2400" b="1" dirty="0" smtClean="0">
                <a:ln w="2540">
                  <a:noFill/>
                  <a:prstDash val="solid"/>
                </a:ln>
                <a:latin typeface="Rockwell Condensed" panose="02060603050405020104" pitchFamily="18" charset="0"/>
              </a:rPr>
              <a:t>  </a:t>
            </a:r>
            <a:endParaRPr lang="en-US" sz="2400" b="1" dirty="0">
              <a:ln w="2540">
                <a:noFill/>
                <a:prstDash val="solid"/>
              </a:ln>
              <a:latin typeface="Rockwell Condensed" panose="02060603050405020104" pitchFamily="18" charset="0"/>
            </a:endParaRPr>
          </a:p>
        </p:txBody>
      </p:sp>
      <p:sp>
        <p:nvSpPr>
          <p:cNvPr id="2" name="TextBox 1"/>
          <p:cNvSpPr txBox="1"/>
          <p:nvPr/>
        </p:nvSpPr>
        <p:spPr>
          <a:xfrm>
            <a:off x="175491" y="1676400"/>
            <a:ext cx="4777509" cy="800219"/>
          </a:xfrm>
          <a:prstGeom prst="rect">
            <a:avLst/>
          </a:prstGeom>
          <a:noFill/>
        </p:spPr>
        <p:txBody>
          <a:bodyPr wrap="square" rtlCol="0">
            <a:spAutoFit/>
          </a:bodyPr>
          <a:lstStyle/>
          <a:p>
            <a:pPr algn="ctr"/>
            <a:r>
              <a:rPr lang="en-US" sz="2800" dirty="0" smtClean="0"/>
              <a:t>Thank You!</a:t>
            </a:r>
            <a:endParaRPr lang="en-US" sz="2800" dirty="0"/>
          </a:p>
          <a:p>
            <a:endParaRPr lang="en-US" dirty="0" smtClean="0"/>
          </a:p>
        </p:txBody>
      </p:sp>
      <p:cxnSp>
        <p:nvCxnSpPr>
          <p:cNvPr id="11" name="Straight Connector 10"/>
          <p:cNvCxnSpPr/>
          <p:nvPr/>
        </p:nvCxnSpPr>
        <p:spPr>
          <a:xfrm>
            <a:off x="0" y="9906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1200" y="4089399"/>
            <a:ext cx="3352800" cy="25146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27" y="4163291"/>
            <a:ext cx="3251200" cy="24384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12681" y="2768483"/>
            <a:ext cx="3166532" cy="2374899"/>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8400" y="1152236"/>
            <a:ext cx="2286000" cy="3048000"/>
          </a:xfrm>
          <a:prstGeom prst="rect">
            <a:avLst/>
          </a:prstGeom>
        </p:spPr>
      </p:pic>
    </p:spTree>
    <p:extLst>
      <p:ext uri="{BB962C8B-B14F-4D97-AF65-F5344CB8AC3E}">
        <p14:creationId xmlns:p14="http://schemas.microsoft.com/office/powerpoint/2010/main" val="178881920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95356" y="1004317"/>
            <a:ext cx="7381888" cy="554209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61" y="152400"/>
            <a:ext cx="1991484" cy="724176"/>
          </a:xfrm>
          <a:prstGeom prst="rect">
            <a:avLst/>
          </a:prstGeom>
        </p:spPr>
      </p:pic>
      <p:cxnSp>
        <p:nvCxnSpPr>
          <p:cNvPr id="7" name="Straight Connector 6"/>
          <p:cNvCxnSpPr/>
          <p:nvPr/>
        </p:nvCxnSpPr>
        <p:spPr>
          <a:xfrm>
            <a:off x="533400" y="990600"/>
            <a:ext cx="83058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81000" y="6629400"/>
            <a:ext cx="83058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8" name="Content Placeholder 7"/>
          <p:cNvSpPr>
            <a:spLocks noGrp="1"/>
          </p:cNvSpPr>
          <p:nvPr>
            <p:ph idx="1"/>
          </p:nvPr>
        </p:nvSpPr>
        <p:spPr>
          <a:xfrm>
            <a:off x="5429263" y="514488"/>
            <a:ext cx="3409937" cy="762000"/>
          </a:xfrm>
        </p:spPr>
        <p:txBody>
          <a:bodyPr>
            <a:normAutofit/>
          </a:bodyPr>
          <a:lstStyle/>
          <a:p>
            <a:pPr marL="0" indent="0" algn="ctr">
              <a:buClr>
                <a:schemeClr val="tx1"/>
              </a:buClr>
              <a:buNone/>
            </a:pPr>
            <a:r>
              <a:rPr lang="en-US" sz="2400" b="1" dirty="0" smtClean="0">
                <a:ln w="2540">
                  <a:noFill/>
                  <a:prstDash val="solid"/>
                </a:ln>
                <a:latin typeface="Rockwell Condensed" panose="02060603050405020104" pitchFamily="18" charset="0"/>
              </a:rPr>
              <a:t>Lessons </a:t>
            </a:r>
            <a:r>
              <a:rPr lang="en-US" sz="2400" b="1" dirty="0" smtClean="0">
                <a:ln w="2540">
                  <a:noFill/>
                  <a:prstDash val="solid"/>
                </a:ln>
                <a:latin typeface="Rockwell Condensed" panose="02060603050405020104" pitchFamily="18" charset="0"/>
              </a:rPr>
              <a:t>Learned</a:t>
            </a:r>
            <a:endParaRPr lang="en-US" sz="2400" b="1" dirty="0">
              <a:ln w="2540">
                <a:noFill/>
                <a:prstDash val="solid"/>
              </a:ln>
              <a:latin typeface="Rockwell Condensed" panose="02060603050405020104" pitchFamily="18" charset="0"/>
            </a:endParaRPr>
          </a:p>
        </p:txBody>
      </p:sp>
      <p:sp>
        <p:nvSpPr>
          <p:cNvPr id="2" name="TextBox 1"/>
          <p:cNvSpPr txBox="1"/>
          <p:nvPr/>
        </p:nvSpPr>
        <p:spPr>
          <a:xfrm>
            <a:off x="533400" y="4761049"/>
            <a:ext cx="8305800" cy="1754326"/>
          </a:xfrm>
          <a:prstGeom prst="rect">
            <a:avLst/>
          </a:prstGeom>
          <a:noFill/>
        </p:spPr>
        <p:txBody>
          <a:bodyPr wrap="square" rtlCol="0">
            <a:spAutoFit/>
          </a:bodyPr>
          <a:lstStyle/>
          <a:p>
            <a:pPr algn="ctr"/>
            <a:r>
              <a:rPr lang="en-US" sz="5400" i="1" dirty="0" smtClean="0"/>
              <a:t> San Antonio Missions National Historic Park </a:t>
            </a:r>
            <a:endParaRPr lang="en-US" sz="5400" i="1" dirty="0"/>
          </a:p>
        </p:txBody>
      </p:sp>
    </p:spTree>
    <p:extLst>
      <p:ext uri="{BB962C8B-B14F-4D97-AF65-F5344CB8AC3E}">
        <p14:creationId xmlns:p14="http://schemas.microsoft.com/office/powerpoint/2010/main" val="7493828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61" y="152400"/>
            <a:ext cx="1991484" cy="724176"/>
          </a:xfrm>
          <a:prstGeom prst="rect">
            <a:avLst/>
          </a:prstGeom>
        </p:spPr>
      </p:pic>
      <p:cxnSp>
        <p:nvCxnSpPr>
          <p:cNvPr id="7" name="Straight Connector 6"/>
          <p:cNvCxnSpPr/>
          <p:nvPr/>
        </p:nvCxnSpPr>
        <p:spPr>
          <a:xfrm>
            <a:off x="533400" y="990600"/>
            <a:ext cx="83058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81000" y="6629400"/>
            <a:ext cx="83058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8" name="Content Placeholder 7"/>
          <p:cNvSpPr>
            <a:spLocks noGrp="1"/>
          </p:cNvSpPr>
          <p:nvPr>
            <p:ph idx="1"/>
          </p:nvPr>
        </p:nvSpPr>
        <p:spPr>
          <a:xfrm>
            <a:off x="5429263" y="514488"/>
            <a:ext cx="3409937" cy="762000"/>
          </a:xfrm>
        </p:spPr>
        <p:txBody>
          <a:bodyPr>
            <a:normAutofit/>
          </a:bodyPr>
          <a:lstStyle/>
          <a:p>
            <a:pPr marL="0" indent="0" algn="ctr">
              <a:buClr>
                <a:schemeClr val="tx1"/>
              </a:buClr>
              <a:buNone/>
            </a:pPr>
            <a:r>
              <a:rPr lang="en-US" sz="2400" b="1" dirty="0" smtClean="0">
                <a:ln w="2540">
                  <a:noFill/>
                  <a:prstDash val="solid"/>
                </a:ln>
                <a:latin typeface="Rockwell Condensed" panose="02060603050405020104" pitchFamily="18" charset="0"/>
              </a:rPr>
              <a:t>Lessons </a:t>
            </a:r>
            <a:r>
              <a:rPr lang="en-US" sz="2400" b="1" dirty="0" smtClean="0">
                <a:ln w="2540">
                  <a:noFill/>
                  <a:prstDash val="solid"/>
                </a:ln>
                <a:latin typeface="Rockwell Condensed" panose="02060603050405020104" pitchFamily="18" charset="0"/>
              </a:rPr>
              <a:t>Learned</a:t>
            </a:r>
            <a:endParaRPr lang="en-US" sz="2400" b="1" dirty="0">
              <a:ln w="2540">
                <a:noFill/>
                <a:prstDash val="solid"/>
              </a:ln>
              <a:latin typeface="Rockwell Condensed" panose="02060603050405020104" pitchFamily="18" charset="0"/>
            </a:endParaRPr>
          </a:p>
        </p:txBody>
      </p:sp>
      <p:pic>
        <p:nvPicPr>
          <p:cNvPr id="5" name="Picture 4"/>
          <p:cNvPicPr>
            <a:picLocks noChangeAspect="1"/>
          </p:cNvPicPr>
          <p:nvPr/>
        </p:nvPicPr>
        <p:blipFill>
          <a:blip r:embed="rId4"/>
          <a:stretch>
            <a:fillRect/>
          </a:stretch>
        </p:blipFill>
        <p:spPr>
          <a:xfrm>
            <a:off x="3555633" y="1967291"/>
            <a:ext cx="5131167" cy="3848375"/>
          </a:xfrm>
          <a:prstGeom prst="rect">
            <a:avLst/>
          </a:prstGeom>
        </p:spPr>
      </p:pic>
      <p:sp>
        <p:nvSpPr>
          <p:cNvPr id="6" name="TextBox 5"/>
          <p:cNvSpPr txBox="1"/>
          <p:nvPr/>
        </p:nvSpPr>
        <p:spPr>
          <a:xfrm>
            <a:off x="554182" y="2245326"/>
            <a:ext cx="3124200"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t>Impoverished Community</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Lack of healthy foods</a:t>
            </a:r>
          </a:p>
          <a:p>
            <a:endParaRPr lang="en-US" sz="2400" dirty="0" smtClean="0"/>
          </a:p>
          <a:p>
            <a:pPr marL="285750" indent="-285750">
              <a:buFont typeface="Arial" panose="020B0604020202020204" pitchFamily="34" charset="0"/>
              <a:buChar char="•"/>
            </a:pPr>
            <a:r>
              <a:rPr lang="en-US" sz="2400" dirty="0" smtClean="0"/>
              <a:t>Good intentions</a:t>
            </a:r>
            <a:endParaRPr lang="en-US" sz="2400" dirty="0"/>
          </a:p>
        </p:txBody>
      </p:sp>
      <p:sp>
        <p:nvSpPr>
          <p:cNvPr id="10" name="TextBox 9"/>
          <p:cNvSpPr txBox="1"/>
          <p:nvPr/>
        </p:nvSpPr>
        <p:spPr>
          <a:xfrm>
            <a:off x="6553200" y="2060660"/>
            <a:ext cx="2063861" cy="369332"/>
          </a:xfrm>
          <a:prstGeom prst="rect">
            <a:avLst/>
          </a:prstGeom>
          <a:noFill/>
        </p:spPr>
        <p:txBody>
          <a:bodyPr wrap="square" rtlCol="0">
            <a:spAutoFit/>
          </a:bodyPr>
          <a:lstStyle/>
          <a:p>
            <a:r>
              <a:rPr lang="en-US" dirty="0" smtClean="0"/>
              <a:t>San Jose </a:t>
            </a:r>
            <a:r>
              <a:rPr lang="en-US" dirty="0" err="1" smtClean="0"/>
              <a:t>Convento</a:t>
            </a:r>
            <a:endParaRPr lang="en-US" dirty="0"/>
          </a:p>
        </p:txBody>
      </p:sp>
    </p:spTree>
    <p:extLst>
      <p:ext uri="{BB962C8B-B14F-4D97-AF65-F5344CB8AC3E}">
        <p14:creationId xmlns:p14="http://schemas.microsoft.com/office/powerpoint/2010/main" val="23041486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61" y="152400"/>
            <a:ext cx="1991484" cy="724176"/>
          </a:xfrm>
          <a:prstGeom prst="rect">
            <a:avLst/>
          </a:prstGeom>
        </p:spPr>
      </p:pic>
      <p:cxnSp>
        <p:nvCxnSpPr>
          <p:cNvPr id="7" name="Straight Connector 6"/>
          <p:cNvCxnSpPr/>
          <p:nvPr/>
        </p:nvCxnSpPr>
        <p:spPr>
          <a:xfrm>
            <a:off x="533400" y="990600"/>
            <a:ext cx="83058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81000" y="6629400"/>
            <a:ext cx="83058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8" name="Content Placeholder 7"/>
          <p:cNvSpPr>
            <a:spLocks noGrp="1"/>
          </p:cNvSpPr>
          <p:nvPr>
            <p:ph idx="1"/>
          </p:nvPr>
        </p:nvSpPr>
        <p:spPr>
          <a:xfrm>
            <a:off x="5429263" y="514488"/>
            <a:ext cx="3409937" cy="762000"/>
          </a:xfrm>
        </p:spPr>
        <p:txBody>
          <a:bodyPr>
            <a:normAutofit/>
          </a:bodyPr>
          <a:lstStyle/>
          <a:p>
            <a:pPr marL="0" indent="0" algn="ctr">
              <a:buClr>
                <a:schemeClr val="tx1"/>
              </a:buClr>
              <a:buNone/>
            </a:pPr>
            <a:r>
              <a:rPr lang="en-US" sz="2400" b="1" dirty="0" smtClean="0">
                <a:ln w="2540">
                  <a:noFill/>
                  <a:prstDash val="solid"/>
                </a:ln>
                <a:latin typeface="Rockwell Condensed" panose="02060603050405020104" pitchFamily="18" charset="0"/>
              </a:rPr>
              <a:t>Good Intentions</a:t>
            </a:r>
            <a:endParaRPr lang="en-US" sz="2400" b="1" dirty="0">
              <a:ln w="2540">
                <a:noFill/>
                <a:prstDash val="solid"/>
              </a:ln>
              <a:latin typeface="Rockwell Condensed" panose="02060603050405020104" pitchFamily="18" charset="0"/>
            </a:endParaRPr>
          </a:p>
        </p:txBody>
      </p:sp>
      <p:sp>
        <p:nvSpPr>
          <p:cNvPr id="2" name="TextBox 1"/>
          <p:cNvSpPr txBox="1"/>
          <p:nvPr/>
        </p:nvSpPr>
        <p:spPr>
          <a:xfrm>
            <a:off x="381000" y="1648661"/>
            <a:ext cx="8305800" cy="2862322"/>
          </a:xfrm>
          <a:prstGeom prst="rect">
            <a:avLst/>
          </a:prstGeom>
          <a:noFill/>
        </p:spPr>
        <p:txBody>
          <a:bodyPr wrap="square" rtlCol="0">
            <a:spAutoFit/>
          </a:bodyPr>
          <a:lstStyle/>
          <a:p>
            <a:pPr algn="ctr"/>
            <a:r>
              <a:rPr lang="en-US" sz="6000" i="1" dirty="0" smtClean="0">
                <a:solidFill>
                  <a:schemeClr val="accent2">
                    <a:lumMod val="60000"/>
                    <a:lumOff val="40000"/>
                  </a:schemeClr>
                </a:solidFill>
              </a:rPr>
              <a:t>“ Hello, </a:t>
            </a:r>
          </a:p>
          <a:p>
            <a:pPr algn="ctr"/>
            <a:r>
              <a:rPr lang="en-US" sz="6000" i="1" dirty="0" smtClean="0">
                <a:solidFill>
                  <a:schemeClr val="accent2">
                    <a:lumMod val="60000"/>
                    <a:lumOff val="40000"/>
                  </a:schemeClr>
                </a:solidFill>
              </a:rPr>
              <a:t>I’m from the government and I’m here to help!”</a:t>
            </a:r>
            <a:endParaRPr lang="en-US" sz="6000" i="1" dirty="0">
              <a:solidFill>
                <a:schemeClr val="accent2">
                  <a:lumMod val="60000"/>
                  <a:lumOff val="40000"/>
                </a:schemeClr>
              </a:solidFill>
            </a:endParaRPr>
          </a:p>
        </p:txBody>
      </p:sp>
    </p:spTree>
    <p:extLst>
      <p:ext uri="{BB962C8B-B14F-4D97-AF65-F5344CB8AC3E}">
        <p14:creationId xmlns:p14="http://schemas.microsoft.com/office/powerpoint/2010/main" val="32333193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033910"/>
            <a:ext cx="8382000" cy="556180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61" y="152400"/>
            <a:ext cx="1991484" cy="724176"/>
          </a:xfrm>
          <a:prstGeom prst="rect">
            <a:avLst/>
          </a:prstGeom>
        </p:spPr>
      </p:pic>
      <p:cxnSp>
        <p:nvCxnSpPr>
          <p:cNvPr id="7" name="Straight Connector 6"/>
          <p:cNvCxnSpPr/>
          <p:nvPr/>
        </p:nvCxnSpPr>
        <p:spPr>
          <a:xfrm>
            <a:off x="533400" y="990600"/>
            <a:ext cx="83058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81000" y="6629400"/>
            <a:ext cx="83058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8" name="Content Placeholder 7"/>
          <p:cNvSpPr>
            <a:spLocks noGrp="1"/>
          </p:cNvSpPr>
          <p:nvPr>
            <p:ph idx="1"/>
          </p:nvPr>
        </p:nvSpPr>
        <p:spPr>
          <a:xfrm>
            <a:off x="5429263" y="514488"/>
            <a:ext cx="3409937" cy="762000"/>
          </a:xfrm>
        </p:spPr>
        <p:txBody>
          <a:bodyPr>
            <a:normAutofit/>
          </a:bodyPr>
          <a:lstStyle/>
          <a:p>
            <a:pPr marL="0" indent="0" algn="ctr">
              <a:buClr>
                <a:schemeClr val="tx1"/>
              </a:buClr>
              <a:buNone/>
            </a:pPr>
            <a:r>
              <a:rPr lang="en-US" sz="2400" b="1" dirty="0" smtClean="0">
                <a:ln w="2540">
                  <a:noFill/>
                  <a:prstDash val="solid"/>
                </a:ln>
                <a:latin typeface="Rockwell Condensed" panose="02060603050405020104" pitchFamily="18" charset="0"/>
              </a:rPr>
              <a:t>Lessons </a:t>
            </a:r>
            <a:r>
              <a:rPr lang="en-US" sz="2400" b="1" dirty="0" smtClean="0">
                <a:ln w="2540">
                  <a:noFill/>
                  <a:prstDash val="solid"/>
                </a:ln>
                <a:latin typeface="Rockwell Condensed" panose="02060603050405020104" pitchFamily="18" charset="0"/>
              </a:rPr>
              <a:t>Learned</a:t>
            </a:r>
            <a:endParaRPr lang="en-US" sz="2400" b="1" dirty="0">
              <a:ln w="2540">
                <a:noFill/>
                <a:prstDash val="solid"/>
              </a:ln>
              <a:latin typeface="Rockwell Condensed" panose="02060603050405020104" pitchFamily="18" charset="0"/>
            </a:endParaRPr>
          </a:p>
        </p:txBody>
      </p:sp>
      <p:sp>
        <p:nvSpPr>
          <p:cNvPr id="6" name="TextBox 5"/>
          <p:cNvSpPr txBox="1"/>
          <p:nvPr/>
        </p:nvSpPr>
        <p:spPr>
          <a:xfrm>
            <a:off x="2076450" y="5992695"/>
            <a:ext cx="4991099" cy="646331"/>
          </a:xfrm>
          <a:prstGeom prst="rect">
            <a:avLst/>
          </a:prstGeom>
          <a:noFill/>
        </p:spPr>
        <p:txBody>
          <a:bodyPr wrap="square" rtlCol="0">
            <a:spAutoFit/>
          </a:bodyPr>
          <a:lstStyle/>
          <a:p>
            <a:r>
              <a:rPr lang="en-US" sz="3600" dirty="0" smtClean="0"/>
              <a:t>So What Went Wrong?</a:t>
            </a:r>
            <a:endParaRPr lang="en-US" sz="3600" dirty="0"/>
          </a:p>
        </p:txBody>
      </p:sp>
    </p:spTree>
    <p:extLst>
      <p:ext uri="{BB962C8B-B14F-4D97-AF65-F5344CB8AC3E}">
        <p14:creationId xmlns:p14="http://schemas.microsoft.com/office/powerpoint/2010/main" val="31493290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61" y="152400"/>
            <a:ext cx="1991484" cy="724176"/>
          </a:xfrm>
          <a:prstGeom prst="rect">
            <a:avLst/>
          </a:prstGeom>
        </p:spPr>
      </p:pic>
      <p:sp>
        <p:nvSpPr>
          <p:cNvPr id="8" name="Content Placeholder 7"/>
          <p:cNvSpPr>
            <a:spLocks noGrp="1"/>
          </p:cNvSpPr>
          <p:nvPr>
            <p:ph idx="1"/>
          </p:nvPr>
        </p:nvSpPr>
        <p:spPr>
          <a:xfrm>
            <a:off x="5257800" y="457200"/>
            <a:ext cx="3414487" cy="533400"/>
          </a:xfrm>
        </p:spPr>
        <p:txBody>
          <a:bodyPr>
            <a:normAutofit/>
          </a:bodyPr>
          <a:lstStyle/>
          <a:p>
            <a:pPr marL="0" indent="0" algn="ctr">
              <a:buClr>
                <a:schemeClr val="tx1"/>
              </a:buClr>
              <a:buNone/>
            </a:pPr>
            <a:r>
              <a:rPr lang="en-US" sz="2400" b="1" dirty="0" smtClean="0">
                <a:ln w="2540">
                  <a:noFill/>
                  <a:prstDash val="solid"/>
                </a:ln>
                <a:latin typeface="Rockwell Condensed" panose="02060603050405020104" pitchFamily="18" charset="0"/>
              </a:rPr>
              <a:t>What is </a:t>
            </a:r>
            <a:r>
              <a:rPr lang="en-US" sz="2400" b="1" dirty="0" smtClean="0">
                <a:ln w="2540">
                  <a:noFill/>
                  <a:prstDash val="solid"/>
                </a:ln>
                <a:solidFill>
                  <a:srgbClr val="00B0F0"/>
                </a:solidFill>
                <a:latin typeface="Rockwell Condensed" panose="02060603050405020104" pitchFamily="18" charset="0"/>
              </a:rPr>
              <a:t>ECCO</a:t>
            </a:r>
            <a:r>
              <a:rPr lang="en-US" sz="2400" b="1" dirty="0" smtClean="0">
                <a:ln w="2540">
                  <a:noFill/>
                  <a:prstDash val="solid"/>
                </a:ln>
                <a:latin typeface="Rockwell Condensed" panose="02060603050405020104" pitchFamily="18" charset="0"/>
              </a:rPr>
              <a:t>?</a:t>
            </a:r>
            <a:endParaRPr lang="en-US" sz="2400" b="1" dirty="0">
              <a:ln w="2540">
                <a:noFill/>
                <a:prstDash val="solid"/>
              </a:ln>
              <a:latin typeface="Rockwell Condensed" panose="02060603050405020104" pitchFamily="18" charset="0"/>
            </a:endParaRPr>
          </a:p>
        </p:txBody>
      </p:sp>
      <p:cxnSp>
        <p:nvCxnSpPr>
          <p:cNvPr id="11" name="Straight Connector 10"/>
          <p:cNvCxnSpPr/>
          <p:nvPr/>
        </p:nvCxnSpPr>
        <p:spPr>
          <a:xfrm>
            <a:off x="0" y="9906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4800600" y="1302326"/>
            <a:ext cx="4114800" cy="5029200"/>
          </a:xfrm>
          <a:prstGeom prst="roundRect">
            <a:avLst/>
          </a:prstGeom>
          <a:solidFill>
            <a:schemeClr val="accent6">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4400" b="1" dirty="0" smtClean="0">
                <a:solidFill>
                  <a:srgbClr val="00B0F0"/>
                </a:solidFill>
              </a:rPr>
              <a:t>E</a:t>
            </a:r>
            <a:r>
              <a:rPr lang="en-US" sz="4400" b="1" dirty="0" smtClean="0">
                <a:solidFill>
                  <a:schemeClr val="tx1"/>
                </a:solidFill>
              </a:rPr>
              <a:t>ngagement</a:t>
            </a:r>
            <a:endParaRPr lang="en-US" sz="4400" b="1" dirty="0" smtClean="0">
              <a:solidFill>
                <a:srgbClr val="0070C0"/>
              </a:solidFill>
            </a:endParaRPr>
          </a:p>
          <a:p>
            <a:r>
              <a:rPr lang="en-US" sz="4400" b="1" dirty="0" smtClean="0">
                <a:solidFill>
                  <a:srgbClr val="00B0F0"/>
                </a:solidFill>
              </a:rPr>
              <a:t>C</a:t>
            </a:r>
            <a:r>
              <a:rPr lang="en-US" sz="4400" b="1" dirty="0" smtClean="0">
                <a:solidFill>
                  <a:schemeClr val="tx1"/>
                </a:solidFill>
              </a:rPr>
              <a:t>entered</a:t>
            </a:r>
            <a:endParaRPr lang="en-US" sz="4400" b="1" dirty="0" smtClean="0">
              <a:solidFill>
                <a:srgbClr val="0070C0"/>
              </a:solidFill>
            </a:endParaRPr>
          </a:p>
          <a:p>
            <a:r>
              <a:rPr lang="en-US" sz="4400" b="1" dirty="0" smtClean="0">
                <a:solidFill>
                  <a:srgbClr val="00B0F0"/>
                </a:solidFill>
              </a:rPr>
              <a:t>C</a:t>
            </a:r>
            <a:r>
              <a:rPr lang="en-US" sz="4400" b="1" dirty="0" smtClean="0">
                <a:solidFill>
                  <a:schemeClr val="tx1"/>
                </a:solidFill>
              </a:rPr>
              <a:t>ommunity</a:t>
            </a:r>
            <a:endParaRPr lang="en-US" sz="4400" b="1" dirty="0" smtClean="0">
              <a:solidFill>
                <a:srgbClr val="0070C0"/>
              </a:solidFill>
            </a:endParaRPr>
          </a:p>
          <a:p>
            <a:r>
              <a:rPr lang="en-US" sz="4400" b="1" dirty="0" smtClean="0">
                <a:solidFill>
                  <a:srgbClr val="00B0F0"/>
                </a:solidFill>
              </a:rPr>
              <a:t>O</a:t>
            </a:r>
            <a:r>
              <a:rPr lang="en-US" sz="4400" b="1" dirty="0" smtClean="0">
                <a:solidFill>
                  <a:schemeClr val="tx1"/>
                </a:solidFill>
              </a:rPr>
              <a:t>rganization</a:t>
            </a:r>
            <a:endParaRPr lang="en-US" sz="4400" b="1" dirty="0">
              <a:solidFill>
                <a:srgbClr val="0070C0"/>
              </a:solidFill>
            </a:endParaRPr>
          </a:p>
        </p:txBody>
      </p:sp>
      <p:sp>
        <p:nvSpPr>
          <p:cNvPr id="13" name="TextBox 12"/>
          <p:cNvSpPr txBox="1"/>
          <p:nvPr/>
        </p:nvSpPr>
        <p:spPr>
          <a:xfrm>
            <a:off x="76200" y="2231118"/>
            <a:ext cx="3724564" cy="3231654"/>
          </a:xfrm>
          <a:prstGeom prst="rect">
            <a:avLst/>
          </a:prstGeom>
          <a:noFill/>
        </p:spPr>
        <p:txBody>
          <a:bodyPr wrap="square" rtlCol="0">
            <a:spAutoFit/>
          </a:bodyPr>
          <a:lstStyle/>
          <a:p>
            <a:pPr algn="ctr"/>
            <a:r>
              <a:rPr lang="en-US" sz="3200" dirty="0" smtClean="0">
                <a:solidFill>
                  <a:srgbClr val="00B0F0"/>
                </a:solidFill>
              </a:rPr>
              <a:t>Alignment Research </a:t>
            </a:r>
            <a:r>
              <a:rPr lang="en-US" sz="5400" dirty="0" smtClean="0"/>
              <a:t>+</a:t>
            </a:r>
            <a:endParaRPr lang="en-US" sz="3200" dirty="0" smtClean="0"/>
          </a:p>
          <a:p>
            <a:pPr algn="ctr"/>
            <a:r>
              <a:rPr lang="en-US" sz="3200" dirty="0" smtClean="0">
                <a:solidFill>
                  <a:srgbClr val="00B0F0"/>
                </a:solidFill>
              </a:rPr>
              <a:t>Issue Identification </a:t>
            </a:r>
            <a:r>
              <a:rPr lang="en-US" sz="5400" dirty="0" smtClean="0"/>
              <a:t>+</a:t>
            </a:r>
            <a:endParaRPr lang="en-US" sz="3200" dirty="0" smtClean="0"/>
          </a:p>
          <a:p>
            <a:pPr algn="ctr"/>
            <a:r>
              <a:rPr lang="en-US" sz="3200" dirty="0" smtClean="0">
                <a:solidFill>
                  <a:srgbClr val="00B0F0"/>
                </a:solidFill>
              </a:rPr>
              <a:t>Naming &amp; Framing</a:t>
            </a:r>
            <a:endParaRPr lang="en-US" sz="3200" dirty="0">
              <a:solidFill>
                <a:srgbClr val="00B0F0"/>
              </a:solidFill>
            </a:endParaRPr>
          </a:p>
        </p:txBody>
      </p:sp>
      <p:sp>
        <p:nvSpPr>
          <p:cNvPr id="2" name="TextBox 1"/>
          <p:cNvSpPr txBox="1"/>
          <p:nvPr/>
        </p:nvSpPr>
        <p:spPr>
          <a:xfrm>
            <a:off x="3962400" y="3355261"/>
            <a:ext cx="533400" cy="923330"/>
          </a:xfrm>
          <a:prstGeom prst="rect">
            <a:avLst/>
          </a:prstGeom>
          <a:noFill/>
        </p:spPr>
        <p:txBody>
          <a:bodyPr wrap="square" rtlCol="0">
            <a:spAutoFit/>
          </a:bodyPr>
          <a:lstStyle/>
          <a:p>
            <a:r>
              <a:rPr lang="en-US" sz="5400" dirty="0" smtClean="0"/>
              <a:t>=</a:t>
            </a:r>
            <a:endParaRPr lang="en-US" sz="5400" dirty="0"/>
          </a:p>
        </p:txBody>
      </p:sp>
    </p:spTree>
    <p:extLst>
      <p:ext uri="{BB962C8B-B14F-4D97-AF65-F5344CB8AC3E}">
        <p14:creationId xmlns:p14="http://schemas.microsoft.com/office/powerpoint/2010/main" val="227692452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20307</TotalTime>
  <Words>1294</Words>
  <Application>Microsoft Office PowerPoint</Application>
  <PresentationFormat>On-screen Show (4:3)</PresentationFormat>
  <Paragraphs>366</Paragraphs>
  <Slides>48</Slides>
  <Notes>48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Arial</vt:lpstr>
      <vt:lpstr>Calibri</vt:lpstr>
      <vt:lpstr>Constantia</vt:lpstr>
      <vt:lpstr>Rockwell Condensed</vt:lpstr>
      <vt:lpstr>Wingdings</vt:lpstr>
      <vt:lpstr>Wingdings 2</vt:lpstr>
      <vt:lpstr>Paper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Bureau of Land Management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Cohen, Ilana R</dc:creator>
  <cp:lastModifiedBy>Leyba, Jackie L</cp:lastModifiedBy>
  <cp:revision>322</cp:revision>
  <cp:lastPrinted>2014-08-08T18:42:37Z</cp:lastPrinted>
  <dcterms:created xsi:type="dcterms:W3CDTF">2014-07-30T14:54:49Z</dcterms:created>
  <dcterms:modified xsi:type="dcterms:W3CDTF">2018-10-22T14:06:58Z</dcterms:modified>
</cp:coreProperties>
</file>